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3"/>
    <p:sldId id="257" r:id="rId4"/>
    <p:sldId id="432" r:id="rId5"/>
    <p:sldId id="433" r:id="rId6"/>
    <p:sldId id="289" r:id="rId7"/>
    <p:sldId id="258" r:id="rId8"/>
    <p:sldId id="259" r:id="rId9"/>
    <p:sldId id="290" r:id="rId10"/>
    <p:sldId id="262" r:id="rId11"/>
    <p:sldId id="264" r:id="rId12"/>
    <p:sldId id="265" r:id="rId13"/>
    <p:sldId id="266" r:id="rId14"/>
    <p:sldId id="267" r:id="rId15"/>
    <p:sldId id="268" r:id="rId16"/>
    <p:sldId id="291" r:id="rId17"/>
    <p:sldId id="269" r:id="rId18"/>
    <p:sldId id="270" r:id="rId19"/>
    <p:sldId id="271" r:id="rId20"/>
    <p:sldId id="379" r:id="rId21"/>
    <p:sldId id="272" r:id="rId22"/>
    <p:sldId id="273" r:id="rId23"/>
    <p:sldId id="292" r:id="rId24"/>
    <p:sldId id="274" r:id="rId25"/>
    <p:sldId id="277" r:id="rId26"/>
    <p:sldId id="331" r:id="rId27"/>
    <p:sldId id="352" r:id="rId28"/>
    <p:sldId id="293" r:id="rId29"/>
    <p:sldId id="278" r:id="rId30"/>
    <p:sldId id="279" r:id="rId31"/>
    <p:sldId id="280" r:id="rId32"/>
    <p:sldId id="281" r:id="rId33"/>
    <p:sldId id="422" r:id="rId34"/>
    <p:sldId id="405" r:id="rId35"/>
    <p:sldId id="294" r:id="rId36"/>
    <p:sldId id="282" r:id="rId37"/>
    <p:sldId id="406" r:id="rId38"/>
    <p:sldId id="286" r:id="rId39"/>
    <p:sldId id="419" r:id="rId40"/>
    <p:sldId id="295" r:id="rId41"/>
    <p:sldId id="287" r:id="rId42"/>
    <p:sldId id="296"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62626"/>
    <a:srgbClr val="F8F8F8"/>
    <a:srgbClr val="900A1C"/>
    <a:srgbClr val="868686"/>
    <a:srgbClr val="36ABE3"/>
    <a:srgbClr val="4F5A66"/>
    <a:srgbClr val="757677"/>
    <a:srgbClr val="909191"/>
    <a:srgbClr val="40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8" autoAdjust="0"/>
    <p:restoredTop sz="94660"/>
  </p:normalViewPr>
  <p:slideViewPr>
    <p:cSldViewPr snapToGrid="0">
      <p:cViewPr varScale="1">
        <p:scale>
          <a:sx n="93" d="100"/>
          <a:sy n="93" d="100"/>
        </p:scale>
        <p:origin x="224" y="656"/>
      </p:cViewPr>
      <p:guideLst>
        <p:guide orient="horz" pos="1976"/>
        <p:guide pos="391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2.xml"/><Relationship Id="rId7" Type="http://schemas.openxmlformats.org/officeDocument/2006/relationships/image" Target="../media/image3.svg"/><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0" Type="http://schemas.openxmlformats.org/officeDocument/2006/relationships/slideLayout" Target="../slideLayouts/slideLayout2.xml"/><Relationship Id="rId3" Type="http://schemas.openxmlformats.org/officeDocument/2006/relationships/tags" Target="../tags/tag80.xml"/><Relationship Id="rId29" Type="http://schemas.openxmlformats.org/officeDocument/2006/relationships/tags" Target="../tags/tag100.xml"/><Relationship Id="rId28" Type="http://schemas.openxmlformats.org/officeDocument/2006/relationships/tags" Target="../tags/tag99.xml"/><Relationship Id="rId27" Type="http://schemas.openxmlformats.org/officeDocument/2006/relationships/image" Target="../media/image6.svg"/><Relationship Id="rId26" Type="http://schemas.openxmlformats.org/officeDocument/2006/relationships/image" Target="../media/image8.png"/><Relationship Id="rId25" Type="http://schemas.openxmlformats.org/officeDocument/2006/relationships/tags" Target="../tags/tag98.xml"/><Relationship Id="rId24" Type="http://schemas.openxmlformats.org/officeDocument/2006/relationships/image" Target="../media/image5.svg"/><Relationship Id="rId23" Type="http://schemas.openxmlformats.org/officeDocument/2006/relationships/image" Target="../media/image7.png"/><Relationship Id="rId22" Type="http://schemas.openxmlformats.org/officeDocument/2006/relationships/tags" Target="../tags/tag97.xml"/><Relationship Id="rId21" Type="http://schemas.openxmlformats.org/officeDocument/2006/relationships/image" Target="../media/image4.svg"/><Relationship Id="rId20" Type="http://schemas.openxmlformats.org/officeDocument/2006/relationships/image" Target="../media/image6.png"/><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1" Type="http://schemas.openxmlformats.org/officeDocument/2006/relationships/slideLayout" Target="../slideLayouts/slideLayout2.xml"/><Relationship Id="rId20" Type="http://schemas.openxmlformats.org/officeDocument/2006/relationships/tags" Target="../tags/tag115.xml"/><Relationship Id="rId2" Type="http://schemas.openxmlformats.org/officeDocument/2006/relationships/tags" Target="../tags/tag101.xml"/><Relationship Id="rId19" Type="http://schemas.openxmlformats.org/officeDocument/2006/relationships/image" Target="../media/image7.svg"/><Relationship Id="rId18" Type="http://schemas.openxmlformats.org/officeDocument/2006/relationships/image" Target="../media/image9.png"/><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image" Target="../media/image4.svg"/><Relationship Id="rId10" Type="http://schemas.openxmlformats.org/officeDocument/2006/relationships/image" Target="../media/image6.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7.xml"/><Relationship Id="rId3"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hyperlink" Target="https://ciac.zjw.sh.gov.cn/WorkerQyWeb/zyry/index.html" TargetMode="Externa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3" Type="http://schemas.openxmlformats.org/officeDocument/2006/relationships/slideLayout" Target="../slideLayouts/slideLayout2.xml"/><Relationship Id="rId42" Type="http://schemas.openxmlformats.org/officeDocument/2006/relationships/tags" Target="../tags/tag151.xml"/><Relationship Id="rId41" Type="http://schemas.openxmlformats.org/officeDocument/2006/relationships/tags" Target="../tags/tag150.xml"/><Relationship Id="rId40" Type="http://schemas.openxmlformats.org/officeDocument/2006/relationships/tags" Target="../tags/tag149.xml"/><Relationship Id="rId4" Type="http://schemas.openxmlformats.org/officeDocument/2006/relationships/tags" Target="../tags/tag121.xml"/><Relationship Id="rId39" Type="http://schemas.openxmlformats.org/officeDocument/2006/relationships/tags" Target="../tags/tag148.xml"/><Relationship Id="rId38" Type="http://schemas.openxmlformats.org/officeDocument/2006/relationships/tags" Target="../tags/tag147.xml"/><Relationship Id="rId37" Type="http://schemas.openxmlformats.org/officeDocument/2006/relationships/tags" Target="../tags/tag146.xml"/><Relationship Id="rId36" Type="http://schemas.openxmlformats.org/officeDocument/2006/relationships/tags" Target="../tags/tag145.xml"/><Relationship Id="rId35" Type="http://schemas.openxmlformats.org/officeDocument/2006/relationships/image" Target="../media/image7.svg"/><Relationship Id="rId34" Type="http://schemas.openxmlformats.org/officeDocument/2006/relationships/image" Target="../media/image9.png"/><Relationship Id="rId33" Type="http://schemas.openxmlformats.org/officeDocument/2006/relationships/tags" Target="../tags/tag144.xml"/><Relationship Id="rId32" Type="http://schemas.openxmlformats.org/officeDocument/2006/relationships/tags" Target="../tags/tag143.xml"/><Relationship Id="rId31" Type="http://schemas.openxmlformats.org/officeDocument/2006/relationships/tags" Target="../tags/tag142.xml"/><Relationship Id="rId30" Type="http://schemas.openxmlformats.org/officeDocument/2006/relationships/tags" Target="../tags/tag141.xml"/><Relationship Id="rId3" Type="http://schemas.openxmlformats.org/officeDocument/2006/relationships/tags" Target="../tags/tag120.xml"/><Relationship Id="rId29" Type="http://schemas.openxmlformats.org/officeDocument/2006/relationships/tags" Target="../tags/tag140.xml"/><Relationship Id="rId28" Type="http://schemas.openxmlformats.org/officeDocument/2006/relationships/tags" Target="../tags/tag139.xml"/><Relationship Id="rId27" Type="http://schemas.openxmlformats.org/officeDocument/2006/relationships/image" Target="../media/image8.svg"/><Relationship Id="rId26" Type="http://schemas.openxmlformats.org/officeDocument/2006/relationships/image" Target="../media/image13.png"/><Relationship Id="rId25" Type="http://schemas.openxmlformats.org/officeDocument/2006/relationships/image" Target="../media/image6.svg"/><Relationship Id="rId24" Type="http://schemas.openxmlformats.org/officeDocument/2006/relationships/image" Target="../media/image8.png"/><Relationship Id="rId23" Type="http://schemas.openxmlformats.org/officeDocument/2006/relationships/tags" Target="../tags/tag138.xml"/><Relationship Id="rId22" Type="http://schemas.openxmlformats.org/officeDocument/2006/relationships/image" Target="../media/image5.svg"/><Relationship Id="rId21" Type="http://schemas.openxmlformats.org/officeDocument/2006/relationships/image" Target="../media/image7.png"/><Relationship Id="rId20" Type="http://schemas.openxmlformats.org/officeDocument/2006/relationships/tags" Target="../tags/tag137.xml"/><Relationship Id="rId2" Type="http://schemas.openxmlformats.org/officeDocument/2006/relationships/tags" Target="../tags/tag119.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3.xml"/><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5" Type="http://schemas.openxmlformats.org/officeDocument/2006/relationships/slideLayout" Target="../slideLayouts/slideLayout2.xml"/><Relationship Id="rId14" Type="http://schemas.openxmlformats.org/officeDocument/2006/relationships/tags" Target="../tags/tag162.xml"/><Relationship Id="rId13" Type="http://schemas.openxmlformats.org/officeDocument/2006/relationships/image" Target="../media/image10.svg"/><Relationship Id="rId12" Type="http://schemas.openxmlformats.org/officeDocument/2006/relationships/image" Target="../media/image18.png"/><Relationship Id="rId11" Type="http://schemas.openxmlformats.org/officeDocument/2006/relationships/image" Target="../media/image9.svg"/><Relationship Id="rId10" Type="http://schemas.openxmlformats.org/officeDocument/2006/relationships/image" Target="../media/image17.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0.svg"/><Relationship Id="rId7" Type="http://schemas.openxmlformats.org/officeDocument/2006/relationships/image" Target="../media/image18.png"/><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9" Type="http://schemas.openxmlformats.org/officeDocument/2006/relationships/slideLayout" Target="../slideLayouts/slideLayout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image" Target="../media/image13.svg"/><Relationship Id="rId15" Type="http://schemas.openxmlformats.org/officeDocument/2006/relationships/image" Target="../media/image21.png"/><Relationship Id="rId14" Type="http://schemas.openxmlformats.org/officeDocument/2006/relationships/image" Target="../media/image12.svg"/><Relationship Id="rId13" Type="http://schemas.openxmlformats.org/officeDocument/2006/relationships/image" Target="../media/image20.png"/><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image" Target="../media/image11.sv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image" Target="../media/image11.svg"/><Relationship Id="rId7" Type="http://schemas.openxmlformats.org/officeDocument/2006/relationships/image" Target="../media/image19.png"/><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8" Type="http://schemas.openxmlformats.org/officeDocument/2006/relationships/slideLayout" Target="../slideLayouts/slideLayout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image" Target="../media/image14.svg"/><Relationship Id="rId13" Type="http://schemas.openxmlformats.org/officeDocument/2006/relationships/image" Target="../media/image22.png"/><Relationship Id="rId12" Type="http://schemas.openxmlformats.org/officeDocument/2006/relationships/image" Target="../media/image10.svg"/><Relationship Id="rId11" Type="http://schemas.openxmlformats.org/officeDocument/2006/relationships/image" Target="../media/image18.png"/><Relationship Id="rId10" Type="http://schemas.openxmlformats.org/officeDocument/2006/relationships/tags" Target="../tags/tag178.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9" Type="http://schemas.openxmlformats.org/officeDocument/2006/relationships/image" Target="../media/image18.svg"/><Relationship Id="rId8" Type="http://schemas.openxmlformats.org/officeDocument/2006/relationships/image" Target="../media/image26.png"/><Relationship Id="rId7" Type="http://schemas.openxmlformats.org/officeDocument/2006/relationships/image" Target="../media/image17.svg"/><Relationship Id="rId6" Type="http://schemas.openxmlformats.org/officeDocument/2006/relationships/image" Target="../media/image25.png"/><Relationship Id="rId5" Type="http://schemas.openxmlformats.org/officeDocument/2006/relationships/image" Target="../media/image16.svg"/><Relationship Id="rId4" Type="http://schemas.openxmlformats.org/officeDocument/2006/relationships/image" Target="../media/image24.png"/><Relationship Id="rId3" Type="http://schemas.openxmlformats.org/officeDocument/2006/relationships/image" Target="../media/image15.svg"/><Relationship Id="rId29" Type="http://schemas.openxmlformats.org/officeDocument/2006/relationships/slideLayout" Target="../slideLayouts/slideLayout2.xml"/><Relationship Id="rId28" Type="http://schemas.openxmlformats.org/officeDocument/2006/relationships/tags" Target="../tags/tag182.xml"/><Relationship Id="rId27" Type="http://schemas.openxmlformats.org/officeDocument/2006/relationships/image" Target="../media/image23.svg"/><Relationship Id="rId26" Type="http://schemas.openxmlformats.org/officeDocument/2006/relationships/image" Target="../media/image35.png"/><Relationship Id="rId25" Type="http://schemas.openxmlformats.org/officeDocument/2006/relationships/image" Target="../media/image22.svg"/><Relationship Id="rId24" Type="http://schemas.openxmlformats.org/officeDocument/2006/relationships/image" Target="../media/image34.png"/><Relationship Id="rId23" Type="http://schemas.openxmlformats.org/officeDocument/2006/relationships/image" Target="../media/image14.svg"/><Relationship Id="rId22" Type="http://schemas.openxmlformats.org/officeDocument/2006/relationships/image" Target="../media/image33.png"/><Relationship Id="rId21" Type="http://schemas.openxmlformats.org/officeDocument/2006/relationships/image" Target="../media/image9.svg"/><Relationship Id="rId20" Type="http://schemas.openxmlformats.org/officeDocument/2006/relationships/image" Target="../media/image32.png"/><Relationship Id="rId2" Type="http://schemas.openxmlformats.org/officeDocument/2006/relationships/image" Target="../media/image23.png"/><Relationship Id="rId19" Type="http://schemas.openxmlformats.org/officeDocument/2006/relationships/image" Target="../media/image11.svg"/><Relationship Id="rId18" Type="http://schemas.openxmlformats.org/officeDocument/2006/relationships/image" Target="../media/image31.png"/><Relationship Id="rId17" Type="http://schemas.openxmlformats.org/officeDocument/2006/relationships/image" Target="../media/image10.svg"/><Relationship Id="rId16" Type="http://schemas.openxmlformats.org/officeDocument/2006/relationships/image" Target="../media/image30.png"/><Relationship Id="rId15" Type="http://schemas.openxmlformats.org/officeDocument/2006/relationships/image" Target="../media/image21.svg"/><Relationship Id="rId14" Type="http://schemas.openxmlformats.org/officeDocument/2006/relationships/image" Target="../media/image29.png"/><Relationship Id="rId13" Type="http://schemas.openxmlformats.org/officeDocument/2006/relationships/image" Target="../media/image20.svg"/><Relationship Id="rId12" Type="http://schemas.openxmlformats.org/officeDocument/2006/relationships/image" Target="../media/image28.png"/><Relationship Id="rId11" Type="http://schemas.openxmlformats.org/officeDocument/2006/relationships/image" Target="../media/image19.svg"/><Relationship Id="rId10" Type="http://schemas.openxmlformats.org/officeDocument/2006/relationships/image" Target="../media/image27.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3.xml"/><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4.xml"/><Relationship Id="rId5" Type="http://schemas.openxmlformats.org/officeDocument/2006/relationships/image" Target="../media/image25.svg"/><Relationship Id="rId4" Type="http://schemas.openxmlformats.org/officeDocument/2006/relationships/image" Target="../media/image37.png"/><Relationship Id="rId3" Type="http://schemas.openxmlformats.org/officeDocument/2006/relationships/image" Target="../media/image24.svg"/><Relationship Id="rId2" Type="http://schemas.openxmlformats.org/officeDocument/2006/relationships/image" Target="../media/image36.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9" Type="http://schemas.openxmlformats.org/officeDocument/2006/relationships/image" Target="../media/image27.svg"/><Relationship Id="rId8" Type="http://schemas.openxmlformats.org/officeDocument/2006/relationships/image" Target="../media/image39.png"/><Relationship Id="rId7" Type="http://schemas.openxmlformats.org/officeDocument/2006/relationships/image" Target="../media/image26.svg"/><Relationship Id="rId6" Type="http://schemas.openxmlformats.org/officeDocument/2006/relationships/image" Target="../media/image38.png"/><Relationship Id="rId5" Type="http://schemas.openxmlformats.org/officeDocument/2006/relationships/image" Target="../media/image25.svg"/><Relationship Id="rId4" Type="http://schemas.openxmlformats.org/officeDocument/2006/relationships/image" Target="../media/image37.png"/><Relationship Id="rId3" Type="http://schemas.openxmlformats.org/officeDocument/2006/relationships/image" Target="../media/image24.svg"/><Relationship Id="rId2" Type="http://schemas.openxmlformats.org/officeDocument/2006/relationships/image" Target="../media/image36.png"/><Relationship Id="rId11" Type="http://schemas.openxmlformats.org/officeDocument/2006/relationships/slideLayout" Target="../slideLayouts/slideLayout2.xml"/><Relationship Id="rId10" Type="http://schemas.openxmlformats.org/officeDocument/2006/relationships/tags" Target="../tags/tag185.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image" Target="../media/image30.svg"/><Relationship Id="rId8" Type="http://schemas.openxmlformats.org/officeDocument/2006/relationships/image" Target="../media/image42.png"/><Relationship Id="rId7" Type="http://schemas.openxmlformats.org/officeDocument/2006/relationships/image" Target="../media/image29.svg"/><Relationship Id="rId6" Type="http://schemas.openxmlformats.org/officeDocument/2006/relationships/image" Target="../media/image41.png"/><Relationship Id="rId5" Type="http://schemas.openxmlformats.org/officeDocument/2006/relationships/image" Target="../media/image28.svg"/><Relationship Id="rId4" Type="http://schemas.openxmlformats.org/officeDocument/2006/relationships/image" Target="../media/image40.png"/><Relationship Id="rId3" Type="http://schemas.openxmlformats.org/officeDocument/2006/relationships/image" Target="../media/image24.svg"/><Relationship Id="rId2" Type="http://schemas.openxmlformats.org/officeDocument/2006/relationships/image" Target="../media/image36.png"/><Relationship Id="rId11" Type="http://schemas.openxmlformats.org/officeDocument/2006/relationships/slideLayout" Target="../slideLayouts/slideLayout2.xml"/><Relationship Id="rId10" Type="http://schemas.openxmlformats.org/officeDocument/2006/relationships/tags" Target="../tags/tag186.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44.png"/><Relationship Id="rId7" Type="http://schemas.openxmlformats.org/officeDocument/2006/relationships/image" Target="../media/image31.svg"/><Relationship Id="rId6" Type="http://schemas.openxmlformats.org/officeDocument/2006/relationships/image" Target="../media/image43.png"/><Relationship Id="rId5" Type="http://schemas.openxmlformats.org/officeDocument/2006/relationships/image" Target="../media/image28.svg"/><Relationship Id="rId4" Type="http://schemas.openxmlformats.org/officeDocument/2006/relationships/image" Target="../media/image40.png"/><Relationship Id="rId3" Type="http://schemas.openxmlformats.org/officeDocument/2006/relationships/image" Target="../media/image24.svg"/><Relationship Id="rId2" Type="http://schemas.openxmlformats.org/officeDocument/2006/relationships/image" Target="../media/image36.png"/><Relationship Id="rId11" Type="http://schemas.openxmlformats.org/officeDocument/2006/relationships/slideLayout" Target="../slideLayouts/slideLayout2.xml"/><Relationship Id="rId10" Type="http://schemas.openxmlformats.org/officeDocument/2006/relationships/tags" Target="../tags/tag187.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8.xml"/><Relationship Id="rId4" Type="http://schemas.openxmlformats.org/officeDocument/2006/relationships/image" Target="../media/image46.png"/><Relationship Id="rId3" Type="http://schemas.openxmlformats.org/officeDocument/2006/relationships/image" Target="../media/image33.svg"/><Relationship Id="rId2" Type="http://schemas.openxmlformats.org/officeDocument/2006/relationships/image" Target="../media/image45.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1.xml"/><Relationship Id="rId2" Type="http://schemas.openxmlformats.org/officeDocument/2006/relationships/image" Target="../media/image2.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8.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9.xml"/><Relationship Id="rId3" Type="http://schemas.openxmlformats.org/officeDocument/2006/relationships/image" Target="../media/image34.svg"/><Relationship Id="rId2" Type="http://schemas.openxmlformats.org/officeDocument/2006/relationships/image" Target="../media/image47.pn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0.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1.xml"/><Relationship Id="rId7" Type="http://schemas.openxmlformats.org/officeDocument/2006/relationships/image" Target="../media/image3.svg"/><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6608" y="578734"/>
            <a:ext cx="12191365" cy="687133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2710" y="1578610"/>
            <a:ext cx="6376670" cy="1568450"/>
          </a:xfrm>
          <a:prstGeom prst="rect">
            <a:avLst/>
          </a:prstGeom>
          <a:noFill/>
        </p:spPr>
        <p:txBody>
          <a:bodyPr wrap="square" rtlCol="0">
            <a:spAutoFit/>
          </a:bodyPr>
          <a:lstStyle/>
          <a:p>
            <a:pPr algn="ctr"/>
            <a:r>
              <a:rPr lang="zh-CN" altLang="en-US" sz="3200" b="1" spc="600" dirty="0">
                <a:solidFill>
                  <a:schemeClr val="tx1"/>
                </a:solidFill>
                <a:latin typeface="黑体" panose="02010609060101010101" charset="-122"/>
                <a:ea typeface="黑体" panose="02010609060101010101" charset="-122"/>
                <a:cs typeface="阿里巴巴普惠体" panose="00020600040101010101" pitchFamily="18" charset="-122"/>
              </a:rPr>
              <a:t>《关于进一步规范本市工程建设领域农民工工资专用账户管理工作的通知》</a:t>
            </a:r>
            <a:endParaRPr lang="zh-CN" altLang="en-US" sz="3200" b="1" spc="600" dirty="0">
              <a:solidFill>
                <a:schemeClr val="tx1"/>
              </a:solidFill>
              <a:latin typeface="黑体" panose="02010609060101010101" charset="-122"/>
              <a:ea typeface="黑体" panose="02010609060101010101" charset="-122"/>
              <a:cs typeface="阿里巴巴普惠体" panose="00020600040101010101" pitchFamily="18" charset="-122"/>
            </a:endParaRPr>
          </a:p>
        </p:txBody>
      </p:sp>
      <p:sp>
        <p:nvSpPr>
          <p:cNvPr id="34" name="文本框 33"/>
          <p:cNvSpPr txBox="1"/>
          <p:nvPr/>
        </p:nvSpPr>
        <p:spPr>
          <a:xfrm>
            <a:off x="92710" y="3147060"/>
            <a:ext cx="6120765" cy="829945"/>
          </a:xfrm>
          <a:prstGeom prst="rect">
            <a:avLst/>
          </a:prstGeom>
          <a:noFill/>
        </p:spPr>
        <p:txBody>
          <a:bodyPr wrap="square" rtlCol="0">
            <a:spAutoFit/>
          </a:bodyPr>
          <a:lstStyle/>
          <a:p>
            <a:pPr algn="just">
              <a:lnSpc>
                <a:spcPct val="150000"/>
              </a:lnSpc>
            </a:pPr>
            <a:r>
              <a:rPr lang="en-US" altLang="zh-CN" sz="3200" b="1" spc="300" dirty="0">
                <a:solidFill>
                  <a:schemeClr val="tx1"/>
                </a:solidFill>
                <a:latin typeface="黑体" panose="02010609060101010101" charset="-122"/>
                <a:ea typeface="黑体" panose="02010609060101010101" charset="-122"/>
                <a:cs typeface="黑体" panose="02010609060101010101" charset="-122"/>
              </a:rPr>
              <a:t>(</a:t>
            </a:r>
            <a:r>
              <a:rPr lang="zh-CN" altLang="zh-CN" sz="3200" b="1" spc="300" dirty="0">
                <a:solidFill>
                  <a:schemeClr val="tx1"/>
                </a:solidFill>
                <a:latin typeface="黑体" panose="02010609060101010101" charset="-122"/>
                <a:ea typeface="黑体" panose="02010609060101010101" charset="-122"/>
                <a:cs typeface="黑体" panose="02010609060101010101" charset="-122"/>
              </a:rPr>
              <a:t>沪住建规范联〔</a:t>
            </a:r>
            <a:r>
              <a:rPr lang="en-US" altLang="zh-CN" sz="3200" b="1" spc="300" dirty="0">
                <a:solidFill>
                  <a:schemeClr val="tx1"/>
                </a:solidFill>
                <a:latin typeface="黑体" panose="02010609060101010101" charset="-122"/>
                <a:ea typeface="黑体" panose="02010609060101010101" charset="-122"/>
                <a:cs typeface="黑体" panose="02010609060101010101" charset="-122"/>
              </a:rPr>
              <a:t>2022</a:t>
            </a:r>
            <a:r>
              <a:rPr lang="zh-CN" altLang="zh-CN" sz="3200" b="1" spc="300" dirty="0">
                <a:solidFill>
                  <a:schemeClr val="tx1"/>
                </a:solidFill>
                <a:latin typeface="黑体" panose="02010609060101010101" charset="-122"/>
                <a:ea typeface="黑体" panose="02010609060101010101" charset="-122"/>
                <a:cs typeface="黑体" panose="02010609060101010101" charset="-122"/>
              </a:rPr>
              <a:t>〕</a:t>
            </a:r>
            <a:r>
              <a:rPr lang="en-US" altLang="zh-CN" sz="3200" b="1" spc="300" dirty="0">
                <a:solidFill>
                  <a:schemeClr val="tx1"/>
                </a:solidFill>
                <a:latin typeface="黑体" panose="02010609060101010101" charset="-122"/>
                <a:ea typeface="黑体" panose="02010609060101010101" charset="-122"/>
                <a:cs typeface="黑体" panose="02010609060101010101" charset="-122"/>
              </a:rPr>
              <a:t>5</a:t>
            </a:r>
            <a:r>
              <a:rPr lang="zh-CN" altLang="en-US" sz="3200" b="1" spc="300" dirty="0">
                <a:solidFill>
                  <a:schemeClr val="tx1"/>
                </a:solidFill>
                <a:latin typeface="黑体" panose="02010609060101010101" charset="-122"/>
                <a:ea typeface="黑体" panose="02010609060101010101" charset="-122"/>
                <a:cs typeface="黑体" panose="02010609060101010101" charset="-122"/>
              </a:rPr>
              <a:t>号）</a:t>
            </a:r>
            <a:endParaRPr lang="zh-CN" altLang="zh-CN" sz="3200" b="1" spc="300" dirty="0">
              <a:solidFill>
                <a:schemeClr val="tx1"/>
              </a:solidFill>
              <a:latin typeface="黑体" panose="02010609060101010101" charset="-122"/>
              <a:ea typeface="黑体" panose="02010609060101010101" charset="-122"/>
              <a:cs typeface="黑体" panose="02010609060101010101" charset="-122"/>
            </a:endParaRPr>
          </a:p>
        </p:txBody>
      </p:sp>
      <p:cxnSp>
        <p:nvCxnSpPr>
          <p:cNvPr id="37" name="直接连接符 36"/>
          <p:cNvCxnSpPr/>
          <p:nvPr/>
        </p:nvCxnSpPr>
        <p:spPr>
          <a:xfrm>
            <a:off x="93345" y="3190240"/>
            <a:ext cx="612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任意多边形: 形状 23"/>
          <p:cNvSpPr/>
          <p:nvPr/>
        </p:nvSpPr>
        <p:spPr>
          <a:xfrm rot="12235828">
            <a:off x="5889573" y="1544624"/>
            <a:ext cx="1537854" cy="5877911"/>
          </a:xfrm>
          <a:custGeom>
            <a:avLst/>
            <a:gdLst>
              <a:gd name="connsiteX0" fmla="*/ 768927 w 1537854"/>
              <a:gd name="connsiteY0" fmla="*/ 5877911 h 5877911"/>
              <a:gd name="connsiteX1" fmla="*/ 0 w 1537854"/>
              <a:gd name="connsiteY1" fmla="*/ 5342384 h 5877911"/>
              <a:gd name="connsiteX2" fmla="*/ 0 w 1537854"/>
              <a:gd name="connsiteY2" fmla="*/ 682462 h 5877911"/>
              <a:gd name="connsiteX3" fmla="*/ 1537854 w 1537854"/>
              <a:gd name="connsiteY3" fmla="*/ 0 h 5877911"/>
              <a:gd name="connsiteX4" fmla="*/ 1537854 w 1537854"/>
              <a:gd name="connsiteY4" fmla="*/ 5342384 h 587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854" h="5877911">
                <a:moveTo>
                  <a:pt x="768927" y="5877911"/>
                </a:moveTo>
                <a:lnTo>
                  <a:pt x="0" y="5342384"/>
                </a:lnTo>
                <a:lnTo>
                  <a:pt x="0" y="682462"/>
                </a:lnTo>
                <a:lnTo>
                  <a:pt x="1537854" y="0"/>
                </a:lnTo>
                <a:lnTo>
                  <a:pt x="1537854" y="53423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0" name="任意多边形: 形状 29"/>
          <p:cNvSpPr/>
          <p:nvPr/>
        </p:nvSpPr>
        <p:spPr>
          <a:xfrm rot="12235828">
            <a:off x="9528123" y="1544624"/>
            <a:ext cx="1537854" cy="5877911"/>
          </a:xfrm>
          <a:custGeom>
            <a:avLst/>
            <a:gdLst>
              <a:gd name="connsiteX0" fmla="*/ 768927 w 1537854"/>
              <a:gd name="connsiteY0" fmla="*/ 5877911 h 5877911"/>
              <a:gd name="connsiteX1" fmla="*/ 0 w 1537854"/>
              <a:gd name="connsiteY1" fmla="*/ 5342384 h 5877911"/>
              <a:gd name="connsiteX2" fmla="*/ 0 w 1537854"/>
              <a:gd name="connsiteY2" fmla="*/ 682462 h 5877911"/>
              <a:gd name="connsiteX3" fmla="*/ 1537854 w 1537854"/>
              <a:gd name="connsiteY3" fmla="*/ 0 h 5877911"/>
              <a:gd name="connsiteX4" fmla="*/ 1537854 w 1537854"/>
              <a:gd name="connsiteY4" fmla="*/ 5342384 h 587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854" h="5877911">
                <a:moveTo>
                  <a:pt x="768927" y="5877911"/>
                </a:moveTo>
                <a:lnTo>
                  <a:pt x="0" y="5342384"/>
                </a:lnTo>
                <a:lnTo>
                  <a:pt x="0" y="682462"/>
                </a:lnTo>
                <a:lnTo>
                  <a:pt x="1537854" y="0"/>
                </a:lnTo>
                <a:lnTo>
                  <a:pt x="1537854" y="53423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6" name="任意多边形: 形状 25"/>
          <p:cNvSpPr/>
          <p:nvPr/>
        </p:nvSpPr>
        <p:spPr>
          <a:xfrm rot="1435828">
            <a:off x="8567442" y="-579330"/>
            <a:ext cx="1537854" cy="6222154"/>
          </a:xfrm>
          <a:custGeom>
            <a:avLst/>
            <a:gdLst>
              <a:gd name="connsiteX0" fmla="*/ 0 w 1537854"/>
              <a:gd name="connsiteY0" fmla="*/ 682461 h 6222154"/>
              <a:gd name="connsiteX1" fmla="*/ 1537854 w 1537854"/>
              <a:gd name="connsiteY1" fmla="*/ 0 h 6222154"/>
              <a:gd name="connsiteX2" fmla="*/ 1537854 w 1537854"/>
              <a:gd name="connsiteY2" fmla="*/ 5686628 h 6222154"/>
              <a:gd name="connsiteX3" fmla="*/ 768927 w 1537854"/>
              <a:gd name="connsiteY3" fmla="*/ 6222154 h 6222154"/>
              <a:gd name="connsiteX4" fmla="*/ 0 w 1537854"/>
              <a:gd name="connsiteY4" fmla="*/ 5686627 h 622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854" h="6222154">
                <a:moveTo>
                  <a:pt x="0" y="682461"/>
                </a:moveTo>
                <a:lnTo>
                  <a:pt x="1537854" y="0"/>
                </a:lnTo>
                <a:lnTo>
                  <a:pt x="1537854" y="5686628"/>
                </a:lnTo>
                <a:lnTo>
                  <a:pt x="768927" y="6222154"/>
                </a:lnTo>
                <a:lnTo>
                  <a:pt x="0" y="5686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278803" y="5490290"/>
            <a:ext cx="4670425" cy="943528"/>
          </a:xfrm>
          <a:prstGeom prst="rect">
            <a:avLst/>
          </a:prstGeom>
          <a:noFill/>
        </p:spPr>
        <p:txBody>
          <a:bodyPr wrap="square" rtlCol="0">
            <a:spAutoFit/>
          </a:bodyPr>
          <a:lstStyle/>
          <a:p>
            <a:pPr algn="ctr">
              <a:lnSpc>
                <a:spcPct val="150000"/>
              </a:lnSpc>
            </a:pPr>
            <a:r>
              <a:rPr lang="zh-CN" sz="2000" b="1" spc="300" dirty="0">
                <a:solidFill>
                  <a:schemeClr val="bg2"/>
                </a:solidFill>
                <a:latin typeface="黑体" panose="02010609060101010101" charset="-122"/>
                <a:ea typeface="黑体" panose="02010609060101010101" charset="-122"/>
                <a:cs typeface="黑体" panose="02010609060101010101" charset="-122"/>
              </a:rPr>
              <a:t>上海市建设工程安全质量监督总站</a:t>
            </a:r>
            <a:endParaRPr lang="zh-CN" sz="2000" b="1" spc="300" dirty="0">
              <a:solidFill>
                <a:schemeClr val="bg2"/>
              </a:solidFill>
              <a:latin typeface="黑体" panose="02010609060101010101" charset="-122"/>
              <a:ea typeface="黑体" panose="02010609060101010101" charset="-122"/>
              <a:cs typeface="黑体" panose="02010609060101010101" charset="-122"/>
            </a:endParaRPr>
          </a:p>
          <a:p>
            <a:pPr algn="ctr">
              <a:lnSpc>
                <a:spcPct val="150000"/>
              </a:lnSpc>
            </a:pPr>
            <a:r>
              <a:rPr lang="en-US" altLang="zh-CN" sz="2000" b="1" spc="300" dirty="0">
                <a:solidFill>
                  <a:schemeClr val="bg2"/>
                </a:solidFill>
                <a:latin typeface="黑体" panose="02010609060101010101" charset="-122"/>
                <a:ea typeface="黑体" panose="02010609060101010101" charset="-122"/>
                <a:cs typeface="黑体" panose="02010609060101010101" charset="-122"/>
              </a:rPr>
              <a:t>2022</a:t>
            </a:r>
            <a:r>
              <a:rPr lang="zh-CN" altLang="en-US" sz="2000" b="1" spc="300" dirty="0">
                <a:solidFill>
                  <a:schemeClr val="bg2"/>
                </a:solidFill>
                <a:latin typeface="黑体" panose="02010609060101010101" charset="-122"/>
                <a:ea typeface="黑体" panose="02010609060101010101" charset="-122"/>
                <a:cs typeface="黑体" panose="02010609060101010101" charset="-122"/>
              </a:rPr>
              <a:t>年</a:t>
            </a:r>
            <a:r>
              <a:rPr lang="en-US" altLang="zh-CN" sz="2000" b="1" spc="300" dirty="0">
                <a:solidFill>
                  <a:schemeClr val="bg2"/>
                </a:solidFill>
                <a:latin typeface="黑体" panose="02010609060101010101" charset="-122"/>
                <a:ea typeface="黑体" panose="02010609060101010101" charset="-122"/>
                <a:cs typeface="黑体" panose="02010609060101010101" charset="-122"/>
              </a:rPr>
              <a:t>3</a:t>
            </a:r>
            <a:r>
              <a:rPr lang="zh-CN" altLang="en-US" sz="2000" b="1" spc="300" dirty="0">
                <a:solidFill>
                  <a:schemeClr val="bg2"/>
                </a:solidFill>
                <a:latin typeface="黑体" panose="02010609060101010101" charset="-122"/>
                <a:ea typeface="黑体" panose="02010609060101010101" charset="-122"/>
                <a:cs typeface="黑体" panose="02010609060101010101" charset="-122"/>
              </a:rPr>
              <a:t>月</a:t>
            </a:r>
            <a:endParaRPr lang="zh-CN" altLang="en-US" sz="2000" b="1" spc="300" dirty="0">
              <a:solidFill>
                <a:schemeClr val="bg2"/>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6" name="文本框 5"/>
          <p:cNvSpPr txBox="1"/>
          <p:nvPr/>
        </p:nvSpPr>
        <p:spPr>
          <a:xfrm>
            <a:off x="573405" y="95250"/>
            <a:ext cx="2853055" cy="583565"/>
          </a:xfrm>
          <a:prstGeom prst="rect">
            <a:avLst/>
          </a:prstGeom>
          <a:noFill/>
        </p:spPr>
        <p:txBody>
          <a:bodyPr wrap="square" rtlCol="0" anchor="t">
            <a:spAutoFit/>
          </a:bodyPr>
          <a:lstStyle/>
          <a:p>
            <a:r>
              <a:rPr lang="zh-CN" altLang="en-US" sz="3200" b="1">
                <a:solidFill>
                  <a:schemeClr val="tx1"/>
                </a:solidFill>
              </a:rPr>
              <a:t>管理职责</a:t>
            </a:r>
            <a:endParaRPr lang="zh-CN" altLang="en-US" sz="3200" b="1">
              <a:solidFill>
                <a:schemeClr val="tx1"/>
              </a:solidFill>
            </a:endParaRPr>
          </a:p>
        </p:txBody>
      </p:sp>
      <p:sp>
        <p:nvSpPr>
          <p:cNvPr id="33" name="文本框 32"/>
          <p:cNvSpPr txBox="1"/>
          <p:nvPr/>
        </p:nvSpPr>
        <p:spPr>
          <a:xfrm>
            <a:off x="319405" y="1129665"/>
            <a:ext cx="4923155" cy="3969385"/>
          </a:xfrm>
          <a:prstGeom prst="rect">
            <a:avLst/>
          </a:prstGeom>
          <a:noFill/>
        </p:spPr>
        <p:txBody>
          <a:bodyPr wrap="square" rtlCol="0" anchor="t">
            <a:spAutoFit/>
          </a:bodyPr>
          <a:lstStyle/>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中国人民银行上海分行、上海银保监局负责对本市商业银行涉及农民工工资专用账户开户、工资拨付、农民工工资专用账户撤销、数据对接等工作的监督管理和业务指导。</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nvSpPr>
        <p:spPr>
          <a:xfrm>
            <a:off x="7410450" y="3093085"/>
            <a:ext cx="3757930" cy="953135"/>
          </a:xfrm>
          <a:prstGeom prst="rect">
            <a:avLst/>
          </a:prstGeom>
          <a:noFill/>
        </p:spPr>
        <p:txBody>
          <a:bodyPr wrap="non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中国人民银行上海分行</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上海银保监局</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nvSpPr>
        <p:spPr>
          <a:xfrm>
            <a:off x="7410450" y="144145"/>
            <a:ext cx="3757930" cy="2676525"/>
          </a:xfrm>
          <a:prstGeom prst="rect">
            <a:avLst/>
          </a:prstGeom>
          <a:noFill/>
        </p:spPr>
        <p:txBody>
          <a:bodyPr wrap="square" rtlCol="0" anchor="t">
            <a:spAutoFit/>
          </a:bodyPr>
          <a:lstStyle/>
          <a:p>
            <a:pPr algn="l"/>
            <a:r>
              <a:rPr lang="zh-CN" altLang="en-US" sz="2800" b="1" dirty="0">
                <a:latin typeface="仿宋" panose="02010609060101010101" charset="-122"/>
                <a:ea typeface="仿宋" panose="02010609060101010101" charset="-122"/>
                <a:cs typeface="仿宋" panose="02010609060101010101" charset="-122"/>
                <a:sym typeface="+mn-ea"/>
              </a:rPr>
              <a:t>农民工工资专用账户：</a:t>
            </a:r>
            <a:endParaRPr lang="zh-CN" altLang="en-US" sz="2800" b="1" dirty="0">
              <a:latin typeface="仿宋" panose="02010609060101010101" charset="-122"/>
              <a:ea typeface="仿宋" panose="02010609060101010101" charset="-122"/>
              <a:cs typeface="仿宋" panose="02010609060101010101" charset="-122"/>
              <a:sym typeface="+mn-ea"/>
            </a:endParaRPr>
          </a:p>
          <a:p>
            <a:pPr algn="l"/>
            <a:r>
              <a:rPr lang="zh-CN" altLang="en-US" sz="2800" b="1" dirty="0">
                <a:latin typeface="仿宋" panose="02010609060101010101" charset="-122"/>
                <a:ea typeface="仿宋" panose="02010609060101010101" charset="-122"/>
                <a:cs typeface="仿宋" panose="02010609060101010101" charset="-122"/>
                <a:sym typeface="+mn-ea"/>
              </a:rPr>
              <a:t>（</a:t>
            </a:r>
            <a:r>
              <a:rPr lang="en-US" altLang="zh-CN" sz="2800" b="1" dirty="0">
                <a:latin typeface="仿宋" panose="02010609060101010101" charset="-122"/>
                <a:ea typeface="仿宋" panose="02010609060101010101" charset="-122"/>
                <a:cs typeface="仿宋" panose="02010609060101010101" charset="-122"/>
                <a:sym typeface="+mn-ea"/>
              </a:rPr>
              <a:t>1</a:t>
            </a:r>
            <a:r>
              <a:rPr lang="zh-CN" altLang="en-US" sz="2800" b="1" dirty="0">
                <a:latin typeface="仿宋" panose="02010609060101010101" charset="-122"/>
                <a:ea typeface="仿宋" panose="02010609060101010101" charset="-122"/>
                <a:cs typeface="仿宋" panose="02010609060101010101" charset="-122"/>
                <a:sym typeface="+mn-ea"/>
              </a:rPr>
              <a:t>）账户开户</a:t>
            </a:r>
            <a:endParaRPr lang="zh-CN" altLang="en-US" sz="2800" b="1" dirty="0">
              <a:latin typeface="仿宋" panose="02010609060101010101" charset="-122"/>
              <a:ea typeface="仿宋" panose="02010609060101010101" charset="-122"/>
              <a:cs typeface="仿宋" panose="02010609060101010101" charset="-122"/>
              <a:sym typeface="+mn-ea"/>
            </a:endParaRPr>
          </a:p>
          <a:p>
            <a:pPr algn="l"/>
            <a:r>
              <a:rPr lang="zh-CN" altLang="en-US" sz="2800" b="1" dirty="0">
                <a:latin typeface="仿宋" panose="02010609060101010101" charset="-122"/>
                <a:ea typeface="仿宋" panose="02010609060101010101" charset="-122"/>
                <a:cs typeface="仿宋" panose="02010609060101010101" charset="-122"/>
                <a:sym typeface="+mn-ea"/>
              </a:rPr>
              <a:t>（</a:t>
            </a:r>
            <a:r>
              <a:rPr lang="en-US" altLang="zh-CN" sz="2800" b="1" dirty="0">
                <a:latin typeface="仿宋" panose="02010609060101010101" charset="-122"/>
                <a:ea typeface="仿宋" panose="02010609060101010101" charset="-122"/>
                <a:cs typeface="仿宋" panose="02010609060101010101" charset="-122"/>
                <a:sym typeface="+mn-ea"/>
              </a:rPr>
              <a:t>2</a:t>
            </a:r>
            <a:r>
              <a:rPr lang="zh-CN" altLang="en-US" sz="2800" b="1" dirty="0">
                <a:latin typeface="仿宋" panose="02010609060101010101" charset="-122"/>
                <a:ea typeface="仿宋" panose="02010609060101010101" charset="-122"/>
                <a:cs typeface="仿宋" panose="02010609060101010101" charset="-122"/>
                <a:sym typeface="+mn-ea"/>
              </a:rPr>
              <a:t>）工资拨付</a:t>
            </a:r>
            <a:endParaRPr lang="zh-CN" altLang="en-US" sz="2800" b="1" dirty="0">
              <a:latin typeface="仿宋" panose="02010609060101010101" charset="-122"/>
              <a:ea typeface="仿宋" panose="02010609060101010101" charset="-122"/>
              <a:cs typeface="仿宋" panose="02010609060101010101" charset="-122"/>
              <a:sym typeface="+mn-ea"/>
            </a:endParaRPr>
          </a:p>
          <a:p>
            <a:pPr algn="l"/>
            <a:r>
              <a:rPr lang="zh-CN" altLang="en-US" sz="2800" b="1" dirty="0">
                <a:latin typeface="仿宋" panose="02010609060101010101" charset="-122"/>
                <a:ea typeface="仿宋" panose="02010609060101010101" charset="-122"/>
                <a:cs typeface="仿宋" panose="02010609060101010101" charset="-122"/>
                <a:sym typeface="+mn-ea"/>
              </a:rPr>
              <a:t>（</a:t>
            </a:r>
            <a:r>
              <a:rPr lang="en-US" altLang="zh-CN" sz="2800" b="1" dirty="0">
                <a:latin typeface="仿宋" panose="02010609060101010101" charset="-122"/>
                <a:ea typeface="仿宋" panose="02010609060101010101" charset="-122"/>
                <a:cs typeface="仿宋" panose="02010609060101010101" charset="-122"/>
                <a:sym typeface="+mn-ea"/>
              </a:rPr>
              <a:t>3</a:t>
            </a:r>
            <a:r>
              <a:rPr lang="zh-CN" altLang="en-US" sz="2800" b="1" dirty="0">
                <a:latin typeface="仿宋" panose="02010609060101010101" charset="-122"/>
                <a:ea typeface="仿宋" panose="02010609060101010101" charset="-122"/>
                <a:cs typeface="仿宋" panose="02010609060101010101" charset="-122"/>
                <a:sym typeface="+mn-ea"/>
              </a:rPr>
              <a:t>）账户撤销</a:t>
            </a:r>
            <a:endParaRPr lang="zh-CN" altLang="en-US" sz="2800" b="1" dirty="0">
              <a:latin typeface="仿宋" panose="02010609060101010101" charset="-122"/>
              <a:ea typeface="仿宋" panose="02010609060101010101" charset="-122"/>
              <a:cs typeface="仿宋" panose="02010609060101010101" charset="-122"/>
              <a:sym typeface="+mn-ea"/>
            </a:endParaRPr>
          </a:p>
          <a:p>
            <a:pPr algn="l"/>
            <a:r>
              <a:rPr lang="zh-CN" altLang="en-US" sz="2800" b="1" dirty="0">
                <a:latin typeface="仿宋" panose="02010609060101010101" charset="-122"/>
                <a:ea typeface="仿宋" panose="02010609060101010101" charset="-122"/>
                <a:cs typeface="仿宋" panose="02010609060101010101" charset="-122"/>
                <a:sym typeface="+mn-ea"/>
              </a:rPr>
              <a:t>（</a:t>
            </a:r>
            <a:r>
              <a:rPr lang="en-US" altLang="zh-CN" sz="2800" b="1" dirty="0">
                <a:latin typeface="仿宋" panose="02010609060101010101" charset="-122"/>
                <a:ea typeface="仿宋" panose="02010609060101010101" charset="-122"/>
                <a:cs typeface="仿宋" panose="02010609060101010101" charset="-122"/>
                <a:sym typeface="+mn-ea"/>
              </a:rPr>
              <a:t>4</a:t>
            </a:r>
            <a:r>
              <a:rPr lang="zh-CN" altLang="en-US" sz="2800" b="1" dirty="0">
                <a:latin typeface="仿宋" panose="02010609060101010101" charset="-122"/>
                <a:ea typeface="仿宋" panose="02010609060101010101" charset="-122"/>
                <a:cs typeface="仿宋" panose="02010609060101010101" charset="-122"/>
                <a:sym typeface="+mn-ea"/>
              </a:rPr>
              <a:t>）数据对接</a:t>
            </a:r>
            <a:endParaRPr lang="zh-CN" altLang="en-US" sz="2800" b="1" dirty="0">
              <a:latin typeface="仿宋" panose="02010609060101010101" charset="-122"/>
              <a:ea typeface="仿宋" panose="02010609060101010101" charset="-122"/>
              <a:cs typeface="仿宋" panose="02010609060101010101" charset="-122"/>
              <a:sym typeface="+mn-ea"/>
            </a:endParaRPr>
          </a:p>
          <a:p>
            <a:pPr algn="l"/>
            <a:r>
              <a:rPr lang="zh-CN" altLang="en-US" sz="2800" b="1" dirty="0">
                <a:latin typeface="仿宋" panose="02010609060101010101" charset="-122"/>
                <a:ea typeface="仿宋" panose="02010609060101010101" charset="-122"/>
                <a:cs typeface="仿宋" panose="02010609060101010101" charset="-122"/>
                <a:sym typeface="+mn-ea"/>
              </a:rPr>
              <a:t>（</a:t>
            </a:r>
            <a:r>
              <a:rPr lang="en-US" altLang="zh-CN" sz="2800" b="1" dirty="0">
                <a:latin typeface="仿宋" panose="02010609060101010101" charset="-122"/>
                <a:ea typeface="仿宋" panose="02010609060101010101" charset="-122"/>
                <a:cs typeface="仿宋" panose="02010609060101010101" charset="-122"/>
                <a:sym typeface="+mn-ea"/>
              </a:rPr>
              <a:t>5</a:t>
            </a:r>
            <a:r>
              <a:rPr lang="zh-CN" altLang="en-US" sz="2800" b="1" dirty="0">
                <a:latin typeface="仿宋" panose="02010609060101010101" charset="-122"/>
                <a:ea typeface="仿宋" panose="02010609060101010101" charset="-122"/>
                <a:cs typeface="仿宋" panose="02010609060101010101" charset="-122"/>
                <a:sym typeface="+mn-ea"/>
              </a:rPr>
              <a:t>）其他相关工作</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40" name="文本框 39"/>
          <p:cNvSpPr txBox="1"/>
          <p:nvPr/>
        </p:nvSpPr>
        <p:spPr>
          <a:xfrm>
            <a:off x="7410450" y="5474335"/>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监督管理</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业务指导</a:t>
            </a:r>
            <a:endParaRPr lang="zh-CN" altLang="en-US" sz="2800" b="1">
              <a:latin typeface="仿宋" panose="02010609060101010101" charset="-122"/>
              <a:ea typeface="仿宋" panose="02010609060101010101" charset="-122"/>
              <a:cs typeface="仿宋" panose="02010609060101010101" charset="-122"/>
              <a:sym typeface="+mn-ea"/>
            </a:endParaRPr>
          </a:p>
        </p:txBody>
      </p:sp>
      <p:pic>
        <p:nvPicPr>
          <p:cNvPr id="10" name="图片 9" descr="32313538383938393b32313538373838313bd5feb8aeb4f3c2a5"/>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6134735" y="2978785"/>
            <a:ext cx="914400" cy="914400"/>
          </a:xfrm>
          <a:prstGeom prst="rect">
            <a:avLst/>
          </a:prstGeom>
        </p:spPr>
      </p:pic>
      <p:pic>
        <p:nvPicPr>
          <p:cNvPr id="11" name="图片 10" descr="32313538383938393b32313538373837393bb9a4d7f7cad6b2e1"/>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6134735" y="873125"/>
            <a:ext cx="914400" cy="914400"/>
          </a:xfrm>
          <a:prstGeom prst="rect">
            <a:avLst/>
          </a:prstGeom>
        </p:spPr>
      </p:pic>
      <p:pic>
        <p:nvPicPr>
          <p:cNvPr id="41" name="图片 40" descr="32313538383938393b32313538373837343bb9abd5c2"/>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134735" y="5208270"/>
            <a:ext cx="914400" cy="914400"/>
          </a:xfrm>
          <a:prstGeom prst="rect">
            <a:avLst/>
          </a:prstGeom>
        </p:spPr>
      </p:pic>
      <p:sp>
        <p:nvSpPr>
          <p:cNvPr id="42" name="文本框 41"/>
          <p:cNvSpPr txBox="1"/>
          <p:nvPr/>
        </p:nvSpPr>
        <p:spPr>
          <a:xfrm>
            <a:off x="6134735" y="178752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事项</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3" name="文本框 42"/>
          <p:cNvSpPr txBox="1"/>
          <p:nvPr/>
        </p:nvSpPr>
        <p:spPr>
          <a:xfrm>
            <a:off x="6134735" y="389318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部门</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4" name="文本框 43"/>
          <p:cNvSpPr txBox="1"/>
          <p:nvPr/>
        </p:nvSpPr>
        <p:spPr>
          <a:xfrm>
            <a:off x="6134735" y="6122670"/>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工作</a:t>
            </a:r>
            <a:endParaRPr lang="en-US" altLang="zh-CN" sz="2800" b="1">
              <a:latin typeface="黑体" panose="02010609060101010101" charset="-122"/>
              <a:ea typeface="黑体" panose="02010609060101010101" charset="-122"/>
              <a:cs typeface="仿宋" panose="02010609060101010101" charset="-122"/>
              <a:sym typeface="+mn-ea"/>
            </a:endParaRPr>
          </a:p>
        </p:txBody>
      </p:sp>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6" name="文本框 5"/>
          <p:cNvSpPr txBox="1"/>
          <p:nvPr/>
        </p:nvSpPr>
        <p:spPr>
          <a:xfrm>
            <a:off x="573405" y="95250"/>
            <a:ext cx="2853055" cy="583565"/>
          </a:xfrm>
          <a:prstGeom prst="rect">
            <a:avLst/>
          </a:prstGeom>
          <a:noFill/>
        </p:spPr>
        <p:txBody>
          <a:bodyPr wrap="square" rtlCol="0" anchor="t">
            <a:spAutoFit/>
          </a:bodyPr>
          <a:lstStyle/>
          <a:p>
            <a:r>
              <a:rPr lang="zh-CN" altLang="en-US" sz="3200" b="1">
                <a:solidFill>
                  <a:schemeClr val="tx1"/>
                </a:solidFill>
              </a:rPr>
              <a:t>管理职责</a:t>
            </a:r>
            <a:endParaRPr lang="zh-CN" altLang="en-US" sz="3200" b="1">
              <a:solidFill>
                <a:schemeClr val="tx1"/>
              </a:solidFill>
            </a:endParaRPr>
          </a:p>
        </p:txBody>
      </p:sp>
      <p:sp>
        <p:nvSpPr>
          <p:cNvPr id="33" name="文本框 32"/>
          <p:cNvSpPr txBox="1"/>
          <p:nvPr/>
        </p:nvSpPr>
        <p:spPr>
          <a:xfrm>
            <a:off x="319405" y="1129665"/>
            <a:ext cx="4923155" cy="4615815"/>
          </a:xfrm>
          <a:prstGeom prst="rect">
            <a:avLst/>
          </a:prstGeom>
          <a:noFill/>
        </p:spPr>
        <p:txBody>
          <a:bodyPr wrap="square" rtlCol="0" anchor="t">
            <a:spAutoFit/>
          </a:bodyPr>
          <a:lstStyle/>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上海市人力资源和社会保障局（以下简称“市人力资源社会保障局”）会同市住房城乡建设管理委做好工程建设领域农民工工资专用账户支付监控预警的规划和建设指导工作，开展协同监管。</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nvSpPr>
        <p:spPr>
          <a:xfrm>
            <a:off x="7410450" y="2978785"/>
            <a:ext cx="3757930" cy="953135"/>
          </a:xfrm>
          <a:prstGeom prst="rect">
            <a:avLst/>
          </a:prstGeom>
          <a:noFill/>
        </p:spPr>
        <p:txBody>
          <a:bodyPr wrap="non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市人力资源社会保障局</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市住房城乡建设管理委</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nvSpPr>
        <p:spPr>
          <a:xfrm>
            <a:off x="7410450" y="834390"/>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农民工工资专用账户：</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支付监控预警</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40" name="文本框 39"/>
          <p:cNvSpPr txBox="1"/>
          <p:nvPr/>
        </p:nvSpPr>
        <p:spPr>
          <a:xfrm>
            <a:off x="7410450" y="5600700"/>
            <a:ext cx="3757930" cy="521970"/>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规划和建设指导</a:t>
            </a:r>
            <a:endParaRPr lang="zh-CN" altLang="en-US" sz="2800" b="1">
              <a:latin typeface="仿宋" panose="02010609060101010101" charset="-122"/>
              <a:ea typeface="仿宋" panose="02010609060101010101" charset="-122"/>
              <a:cs typeface="仿宋" panose="02010609060101010101" charset="-122"/>
              <a:sym typeface="+mn-ea"/>
            </a:endParaRPr>
          </a:p>
        </p:txBody>
      </p:sp>
      <p:pic>
        <p:nvPicPr>
          <p:cNvPr id="28" name="图片 27" descr="32313538383938393b32313538373838313bd5feb8aeb4f3c2a5"/>
          <p:cNvPicPr>
            <a:picLocks noChangeAspect="1"/>
          </p:cNvPicPr>
          <p:nvPr/>
        </p:nvPicPr>
        <p:blipFill>
          <a:blip r:embed="rId2" cstate="print"/>
          <a:stretch>
            <a:fillRect/>
          </a:stretch>
        </p:blipFill>
        <p:spPr>
          <a:xfrm>
            <a:off x="6134735" y="2978785"/>
            <a:ext cx="914400" cy="914400"/>
          </a:xfrm>
          <a:prstGeom prst="rect">
            <a:avLst/>
          </a:prstGeom>
        </p:spPr>
      </p:pic>
      <p:pic>
        <p:nvPicPr>
          <p:cNvPr id="29" name="图片 28" descr="32313538383938393b32313538373837393bb9a4d7f7cad6b2e1"/>
          <p:cNvPicPr>
            <a:picLocks noChangeAspect="1"/>
          </p:cNvPicPr>
          <p:nvPr/>
        </p:nvPicPr>
        <p:blipFill>
          <a:blip r:embed="rId3" cstate="print"/>
          <a:stretch>
            <a:fillRect/>
          </a:stretch>
        </p:blipFill>
        <p:spPr>
          <a:xfrm>
            <a:off x="6134735" y="873125"/>
            <a:ext cx="914400" cy="914400"/>
          </a:xfrm>
          <a:prstGeom prst="rect">
            <a:avLst/>
          </a:prstGeom>
        </p:spPr>
      </p:pic>
      <p:pic>
        <p:nvPicPr>
          <p:cNvPr id="41" name="图片 40" descr="32313538383938393b32313538373837343bb9abd5c2"/>
          <p:cNvPicPr>
            <a:picLocks noChangeAspect="1"/>
          </p:cNvPicPr>
          <p:nvPr/>
        </p:nvPicPr>
        <p:blipFill>
          <a:blip r:embed="rId4" cstate="print"/>
          <a:stretch>
            <a:fillRect/>
          </a:stretch>
        </p:blipFill>
        <p:spPr>
          <a:xfrm>
            <a:off x="6134735" y="5208270"/>
            <a:ext cx="914400" cy="914400"/>
          </a:xfrm>
          <a:prstGeom prst="rect">
            <a:avLst/>
          </a:prstGeom>
        </p:spPr>
      </p:pic>
      <p:sp>
        <p:nvSpPr>
          <p:cNvPr id="42" name="文本框 41"/>
          <p:cNvSpPr txBox="1"/>
          <p:nvPr/>
        </p:nvSpPr>
        <p:spPr>
          <a:xfrm>
            <a:off x="6134735" y="178752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事项</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3" name="文本框 42"/>
          <p:cNvSpPr txBox="1"/>
          <p:nvPr/>
        </p:nvSpPr>
        <p:spPr>
          <a:xfrm>
            <a:off x="6134735" y="389318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部门</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4" name="文本框 43"/>
          <p:cNvSpPr txBox="1"/>
          <p:nvPr/>
        </p:nvSpPr>
        <p:spPr>
          <a:xfrm>
            <a:off x="6134735" y="6122670"/>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工作</a:t>
            </a:r>
            <a:endParaRPr lang="en-US" altLang="zh-CN" sz="2800" b="1">
              <a:latin typeface="黑体" panose="02010609060101010101" charset="-122"/>
              <a:ea typeface="黑体" panose="02010609060101010101" charset="-122"/>
              <a:cs typeface="仿宋" panose="02010609060101010101" charset="-122"/>
              <a:sym typeface="+mn-ea"/>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6" name="文本框 5"/>
          <p:cNvSpPr txBox="1"/>
          <p:nvPr/>
        </p:nvSpPr>
        <p:spPr>
          <a:xfrm>
            <a:off x="573405" y="95250"/>
            <a:ext cx="2853055" cy="583565"/>
          </a:xfrm>
          <a:prstGeom prst="rect">
            <a:avLst/>
          </a:prstGeom>
          <a:noFill/>
        </p:spPr>
        <p:txBody>
          <a:bodyPr wrap="square" rtlCol="0" anchor="t">
            <a:spAutoFit/>
          </a:bodyPr>
          <a:lstStyle/>
          <a:p>
            <a:r>
              <a:rPr lang="zh-CN" altLang="en-US" sz="3200" b="1">
                <a:solidFill>
                  <a:schemeClr val="tx1"/>
                </a:solidFill>
              </a:rPr>
              <a:t>管理职责</a:t>
            </a:r>
            <a:endParaRPr lang="zh-CN" altLang="en-US" sz="3200" b="1">
              <a:solidFill>
                <a:schemeClr val="tx1"/>
              </a:solidFill>
            </a:endParaRPr>
          </a:p>
        </p:txBody>
      </p:sp>
      <p:sp>
        <p:nvSpPr>
          <p:cNvPr id="33" name="文本框 32"/>
          <p:cNvSpPr txBox="1"/>
          <p:nvPr/>
        </p:nvSpPr>
        <p:spPr>
          <a:xfrm>
            <a:off x="319405" y="1129665"/>
            <a:ext cx="4923155" cy="3969385"/>
          </a:xfrm>
          <a:prstGeom prst="rect">
            <a:avLst/>
          </a:prstGeom>
          <a:noFill/>
        </p:spPr>
        <p:txBody>
          <a:bodyPr wrap="square" rtlCol="0" anchor="t">
            <a:spAutoFit/>
          </a:bodyPr>
          <a:lstStyle/>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市住房城乡建设管理委、市交通委、市水务局、市绿化市容局等部门按照职责分工，负责相关专业工程农民工工资专用账户的具体监督管理和业务指导工作。</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nvSpPr>
        <p:spPr>
          <a:xfrm>
            <a:off x="7410450" y="2600325"/>
            <a:ext cx="3757930" cy="1814830"/>
          </a:xfrm>
          <a:prstGeom prst="rect">
            <a:avLst/>
          </a:prstGeom>
          <a:noFill/>
        </p:spPr>
        <p:txBody>
          <a:bodyPr wrap="non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市住房城乡建设管理委</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市交通委</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市水务局</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市绿化市容局</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nvSpPr>
        <p:spPr>
          <a:xfrm>
            <a:off x="7410450" y="834390"/>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农民工工资专用账户：</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市级监管</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40" name="文本框 39"/>
          <p:cNvSpPr txBox="1"/>
          <p:nvPr/>
        </p:nvSpPr>
        <p:spPr>
          <a:xfrm>
            <a:off x="7410450" y="5360670"/>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监督管理</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业务指导</a:t>
            </a:r>
            <a:endParaRPr lang="zh-CN" altLang="en-US" sz="2800" b="1">
              <a:latin typeface="仿宋" panose="02010609060101010101" charset="-122"/>
              <a:ea typeface="仿宋" panose="02010609060101010101" charset="-122"/>
              <a:cs typeface="仿宋" panose="02010609060101010101" charset="-122"/>
              <a:sym typeface="+mn-ea"/>
            </a:endParaRPr>
          </a:p>
        </p:txBody>
      </p:sp>
      <p:pic>
        <p:nvPicPr>
          <p:cNvPr id="28" name="图片 27" descr="32313538383938393b32313538373838313bd5feb8aeb4f3c2a5"/>
          <p:cNvPicPr>
            <a:picLocks noChangeAspect="1"/>
          </p:cNvPicPr>
          <p:nvPr/>
        </p:nvPicPr>
        <p:blipFill>
          <a:blip r:embed="rId2" cstate="print"/>
          <a:stretch>
            <a:fillRect/>
          </a:stretch>
        </p:blipFill>
        <p:spPr>
          <a:xfrm>
            <a:off x="6134735" y="2978785"/>
            <a:ext cx="914400" cy="914400"/>
          </a:xfrm>
          <a:prstGeom prst="rect">
            <a:avLst/>
          </a:prstGeom>
        </p:spPr>
      </p:pic>
      <p:pic>
        <p:nvPicPr>
          <p:cNvPr id="29" name="图片 28" descr="32313538383938393b32313538373837393bb9a4d7f7cad6b2e1"/>
          <p:cNvPicPr>
            <a:picLocks noChangeAspect="1"/>
          </p:cNvPicPr>
          <p:nvPr/>
        </p:nvPicPr>
        <p:blipFill>
          <a:blip r:embed="rId3" cstate="print"/>
          <a:stretch>
            <a:fillRect/>
          </a:stretch>
        </p:blipFill>
        <p:spPr>
          <a:xfrm>
            <a:off x="6134735" y="873125"/>
            <a:ext cx="914400" cy="914400"/>
          </a:xfrm>
          <a:prstGeom prst="rect">
            <a:avLst/>
          </a:prstGeom>
        </p:spPr>
      </p:pic>
      <p:pic>
        <p:nvPicPr>
          <p:cNvPr id="41" name="图片 40" descr="32313538383938393b32313538373837343bb9abd5c2"/>
          <p:cNvPicPr>
            <a:picLocks noChangeAspect="1"/>
          </p:cNvPicPr>
          <p:nvPr/>
        </p:nvPicPr>
        <p:blipFill>
          <a:blip r:embed="rId4" cstate="print"/>
          <a:stretch>
            <a:fillRect/>
          </a:stretch>
        </p:blipFill>
        <p:spPr>
          <a:xfrm>
            <a:off x="6134735" y="5208270"/>
            <a:ext cx="914400" cy="914400"/>
          </a:xfrm>
          <a:prstGeom prst="rect">
            <a:avLst/>
          </a:prstGeom>
        </p:spPr>
      </p:pic>
      <p:sp>
        <p:nvSpPr>
          <p:cNvPr id="42" name="文本框 41"/>
          <p:cNvSpPr txBox="1"/>
          <p:nvPr/>
        </p:nvSpPr>
        <p:spPr>
          <a:xfrm>
            <a:off x="6134735" y="178752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事项</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3" name="文本框 42"/>
          <p:cNvSpPr txBox="1"/>
          <p:nvPr/>
        </p:nvSpPr>
        <p:spPr>
          <a:xfrm>
            <a:off x="6134735" y="389318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部门</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4" name="文本框 43"/>
          <p:cNvSpPr txBox="1"/>
          <p:nvPr/>
        </p:nvSpPr>
        <p:spPr>
          <a:xfrm>
            <a:off x="6134735" y="6122670"/>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工作</a:t>
            </a:r>
            <a:endParaRPr lang="en-US" altLang="zh-CN" sz="2800" b="1">
              <a:latin typeface="黑体" panose="02010609060101010101" charset="-122"/>
              <a:ea typeface="黑体" panose="02010609060101010101" charset="-122"/>
              <a:cs typeface="仿宋" panose="02010609060101010101" charset="-122"/>
              <a:sym typeface="+mn-ea"/>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6" name="文本框 5"/>
          <p:cNvSpPr txBox="1"/>
          <p:nvPr/>
        </p:nvSpPr>
        <p:spPr>
          <a:xfrm>
            <a:off x="573405" y="95250"/>
            <a:ext cx="2853055" cy="583565"/>
          </a:xfrm>
          <a:prstGeom prst="rect">
            <a:avLst/>
          </a:prstGeom>
          <a:noFill/>
        </p:spPr>
        <p:txBody>
          <a:bodyPr wrap="square" rtlCol="0" anchor="t">
            <a:spAutoFit/>
          </a:bodyPr>
          <a:lstStyle/>
          <a:p>
            <a:r>
              <a:rPr lang="zh-CN" altLang="en-US" sz="3200" b="1">
                <a:solidFill>
                  <a:schemeClr val="tx1"/>
                </a:solidFill>
              </a:rPr>
              <a:t>管理职责</a:t>
            </a:r>
            <a:endParaRPr lang="zh-CN" altLang="en-US" sz="3200" b="1">
              <a:solidFill>
                <a:schemeClr val="tx1"/>
              </a:solidFill>
            </a:endParaRPr>
          </a:p>
        </p:txBody>
      </p:sp>
      <p:sp>
        <p:nvSpPr>
          <p:cNvPr id="33" name="文本框 32"/>
          <p:cNvSpPr txBox="1"/>
          <p:nvPr/>
        </p:nvSpPr>
        <p:spPr>
          <a:xfrm>
            <a:off x="319405" y="1129665"/>
            <a:ext cx="4923155" cy="4515660"/>
          </a:xfrm>
          <a:prstGeom prst="rect">
            <a:avLst/>
          </a:prstGeom>
          <a:noFill/>
        </p:spPr>
        <p:txBody>
          <a:bodyPr wrap="square" rtlCol="0" anchor="t">
            <a:spAutoFit/>
          </a:bodyPr>
          <a:lstStyle/>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各区建设管理委、人力资源社会保障局、交通委、水务局、绿化市容局和特定地区管委会按照各自职责分工，负责所辖区域内工程建设领域农民工工资专用账户的监督管理工作。</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nvSpPr>
        <p:spPr>
          <a:xfrm>
            <a:off x="7410450" y="2218690"/>
            <a:ext cx="4115435" cy="2676525"/>
          </a:xfrm>
          <a:prstGeom prst="rect">
            <a:avLst/>
          </a:prstGeom>
          <a:noFill/>
        </p:spPr>
        <p:txBody>
          <a:bodyPr wrap="non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各区建设管理委</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各区人力资源社会保障局</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各区交通委</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各区水务局</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各区绿化市容局</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特定地区管委会</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nvSpPr>
        <p:spPr>
          <a:xfrm>
            <a:off x="7410450" y="834390"/>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农民工工资专用账户：</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属地化监管</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40" name="文本框 39"/>
          <p:cNvSpPr txBox="1"/>
          <p:nvPr/>
        </p:nvSpPr>
        <p:spPr>
          <a:xfrm>
            <a:off x="7410450" y="5575935"/>
            <a:ext cx="3757930" cy="521970"/>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所辖区域内监督管理</a:t>
            </a:r>
            <a:endParaRPr lang="zh-CN" altLang="en-US" sz="2800" b="1">
              <a:latin typeface="仿宋" panose="02010609060101010101" charset="-122"/>
              <a:ea typeface="仿宋" panose="02010609060101010101" charset="-122"/>
              <a:cs typeface="仿宋" panose="02010609060101010101" charset="-122"/>
              <a:sym typeface="+mn-ea"/>
            </a:endParaRPr>
          </a:p>
        </p:txBody>
      </p:sp>
      <p:pic>
        <p:nvPicPr>
          <p:cNvPr id="28" name="图片 27" descr="32313538383938393b32313538373838313bd5feb8aeb4f3c2a5"/>
          <p:cNvPicPr>
            <a:picLocks noChangeAspect="1"/>
          </p:cNvPicPr>
          <p:nvPr/>
        </p:nvPicPr>
        <p:blipFill>
          <a:blip r:embed="rId2" cstate="print"/>
          <a:stretch>
            <a:fillRect/>
          </a:stretch>
        </p:blipFill>
        <p:spPr>
          <a:xfrm>
            <a:off x="6134735" y="2978785"/>
            <a:ext cx="914400" cy="914400"/>
          </a:xfrm>
          <a:prstGeom prst="rect">
            <a:avLst/>
          </a:prstGeom>
        </p:spPr>
      </p:pic>
      <p:pic>
        <p:nvPicPr>
          <p:cNvPr id="29" name="图片 28" descr="32313538383938393b32313538373837393bb9a4d7f7cad6b2e1"/>
          <p:cNvPicPr>
            <a:picLocks noChangeAspect="1"/>
          </p:cNvPicPr>
          <p:nvPr/>
        </p:nvPicPr>
        <p:blipFill>
          <a:blip r:embed="rId3" cstate="print"/>
          <a:stretch>
            <a:fillRect/>
          </a:stretch>
        </p:blipFill>
        <p:spPr>
          <a:xfrm>
            <a:off x="6134735" y="873125"/>
            <a:ext cx="914400" cy="914400"/>
          </a:xfrm>
          <a:prstGeom prst="rect">
            <a:avLst/>
          </a:prstGeom>
        </p:spPr>
      </p:pic>
      <p:pic>
        <p:nvPicPr>
          <p:cNvPr id="41" name="图片 40" descr="32313538383938393b32313538373837343bb9abd5c2"/>
          <p:cNvPicPr>
            <a:picLocks noChangeAspect="1"/>
          </p:cNvPicPr>
          <p:nvPr/>
        </p:nvPicPr>
        <p:blipFill>
          <a:blip r:embed="rId4" cstate="print"/>
          <a:stretch>
            <a:fillRect/>
          </a:stretch>
        </p:blipFill>
        <p:spPr>
          <a:xfrm>
            <a:off x="6134735" y="5208270"/>
            <a:ext cx="914400" cy="914400"/>
          </a:xfrm>
          <a:prstGeom prst="rect">
            <a:avLst/>
          </a:prstGeom>
        </p:spPr>
      </p:pic>
      <p:sp>
        <p:nvSpPr>
          <p:cNvPr id="42" name="文本框 41"/>
          <p:cNvSpPr txBox="1"/>
          <p:nvPr/>
        </p:nvSpPr>
        <p:spPr>
          <a:xfrm>
            <a:off x="6134735" y="178752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事项</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3" name="文本框 42"/>
          <p:cNvSpPr txBox="1"/>
          <p:nvPr/>
        </p:nvSpPr>
        <p:spPr>
          <a:xfrm>
            <a:off x="6134735" y="389318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部门</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4" name="文本框 43"/>
          <p:cNvSpPr txBox="1"/>
          <p:nvPr/>
        </p:nvSpPr>
        <p:spPr>
          <a:xfrm>
            <a:off x="6134735" y="6122670"/>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工作</a:t>
            </a:r>
            <a:endParaRPr lang="en-US" altLang="zh-CN" sz="2800" b="1">
              <a:latin typeface="黑体" panose="02010609060101010101" charset="-122"/>
              <a:ea typeface="黑体" panose="02010609060101010101" charset="-122"/>
              <a:cs typeface="仿宋" panose="02010609060101010101" charset="-122"/>
              <a:sym typeface="+mn-ea"/>
            </a:endParaRPr>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13335"/>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6" name="文本框 5"/>
          <p:cNvSpPr txBox="1"/>
          <p:nvPr/>
        </p:nvSpPr>
        <p:spPr>
          <a:xfrm>
            <a:off x="573405" y="95250"/>
            <a:ext cx="2853055" cy="583565"/>
          </a:xfrm>
          <a:prstGeom prst="rect">
            <a:avLst/>
          </a:prstGeom>
          <a:noFill/>
        </p:spPr>
        <p:txBody>
          <a:bodyPr wrap="square" rtlCol="0" anchor="t">
            <a:spAutoFit/>
          </a:bodyPr>
          <a:lstStyle/>
          <a:p>
            <a:r>
              <a:rPr lang="zh-CN" altLang="en-US" sz="3200" b="1">
                <a:solidFill>
                  <a:schemeClr val="tx1"/>
                </a:solidFill>
              </a:rPr>
              <a:t>管理职责</a:t>
            </a:r>
            <a:endParaRPr lang="zh-CN" altLang="en-US" sz="3200" b="1">
              <a:solidFill>
                <a:schemeClr val="tx1"/>
              </a:solidFill>
            </a:endParaRPr>
          </a:p>
        </p:txBody>
      </p:sp>
      <p:graphicFrame>
        <p:nvGraphicFramePr>
          <p:cNvPr id="5" name="表格 4"/>
          <p:cNvGraphicFramePr/>
          <p:nvPr>
            <p:custDataLst>
              <p:tags r:id="rId2"/>
            </p:custDataLst>
          </p:nvPr>
        </p:nvGraphicFramePr>
        <p:xfrm>
          <a:off x="104775" y="619760"/>
          <a:ext cx="11955145" cy="6195800"/>
        </p:xfrm>
        <a:graphic>
          <a:graphicData uri="http://schemas.openxmlformats.org/drawingml/2006/table">
            <a:tbl>
              <a:tblPr firstRow="1" bandRow="1">
                <a:tableStyleId>{5C22544A-7EE6-4342-B048-85BDC9FD1C3A}</a:tableStyleId>
              </a:tblPr>
              <a:tblGrid>
                <a:gridCol w="1266825"/>
                <a:gridCol w="2137664"/>
                <a:gridCol w="2137664"/>
                <a:gridCol w="2137664"/>
                <a:gridCol w="2137664"/>
                <a:gridCol w="2137664"/>
              </a:tblGrid>
              <a:tr h="1141200">
                <a:tc>
                  <a:txBody>
                    <a:bodyPr/>
                    <a:lstStyle/>
                    <a:p>
                      <a:pPr algn="l">
                        <a:lnSpc>
                          <a:spcPct val="120000"/>
                        </a:lnSpc>
                        <a:spcBef>
                          <a:spcPts val="0"/>
                        </a:spcBef>
                        <a:spcAft>
                          <a:spcPts val="0"/>
                        </a:spcAft>
                        <a:buClrTx/>
                        <a:buSzTx/>
                        <a:buFontTx/>
                        <a:buNone/>
                      </a:pPr>
                      <a:r>
                        <a:rPr lang="en-US" altLang="zh-CN" sz="1600" b="1">
                          <a:solidFill>
                            <a:schemeClr val="tx1"/>
                          </a:solidFill>
                          <a:latin typeface="仿宋" panose="02010609060101010101" charset="-122"/>
                          <a:ea typeface="仿宋" panose="02010609060101010101" charset="-122"/>
                          <a:cs typeface="仿宋" panose="02010609060101010101" charset="-122"/>
                        </a:rPr>
                        <a:t>    </a:t>
                      </a:r>
                      <a:r>
                        <a:rPr lang="zh-CN" altLang="en-US" sz="1600" b="1">
                          <a:solidFill>
                            <a:schemeClr val="tx1"/>
                          </a:solidFill>
                          <a:latin typeface="仿宋" panose="02010609060101010101" charset="-122"/>
                          <a:ea typeface="仿宋" panose="02010609060101010101" charset="-122"/>
                          <a:cs typeface="仿宋" panose="02010609060101010101" charset="-122"/>
                        </a:rPr>
                        <a:t>部门</a:t>
                      </a:r>
                      <a:endParaRPr lang="zh-CN" altLang="en-US" sz="1600" b="1">
                        <a:solidFill>
                          <a:schemeClr val="tx1"/>
                        </a:solidFill>
                        <a:latin typeface="仿宋" panose="02010609060101010101" charset="-122"/>
                        <a:ea typeface="仿宋" panose="02010609060101010101" charset="-122"/>
                        <a:cs typeface="仿宋" panose="02010609060101010101" charset="-122"/>
                      </a:endParaRPr>
                    </a:p>
                    <a:p>
                      <a:pPr algn="l">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p>
                      <a:pPr algn="l">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事项</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w="12700">
                      <a:solidFill>
                        <a:schemeClr val="tx1"/>
                      </a:solidFill>
                      <a:prstDash val="solid"/>
                    </a:lnTlToBr>
                    <a:solidFill>
                      <a:srgbClr val="F0F0F0"/>
                    </a:solidFill>
                  </a:tcPr>
                </a:tc>
                <a:tc>
                  <a:txBody>
                    <a:bodyPr/>
                    <a:lstStyle/>
                    <a:p>
                      <a:pPr algn="ctr">
                        <a:lnSpc>
                          <a:spcPct val="120000"/>
                        </a:lnSpc>
                        <a:spcBef>
                          <a:spcPts val="0"/>
                        </a:spcBef>
                        <a:spcAft>
                          <a:spcPts val="0"/>
                        </a:spcAft>
                        <a:buClrTx/>
                        <a:buSzTx/>
                        <a:buFontTx/>
                        <a:buNone/>
                      </a:pPr>
                      <a:r>
                        <a:rPr lang="zh-CN" altLang="en-US" sz="1600">
                          <a:solidFill>
                            <a:schemeClr val="tx1"/>
                          </a:solidFill>
                          <a:latin typeface="仿宋" panose="02010609060101010101" charset="-122"/>
                          <a:ea typeface="仿宋" panose="02010609060101010101" charset="-122"/>
                          <a:cs typeface="仿宋" panose="02010609060101010101" charset="-122"/>
                          <a:sym typeface="+mn-ea"/>
                        </a:rPr>
                        <a:t>市住房城乡建设管理委</a:t>
                      </a:r>
                      <a:endParaRPr lang="zh-CN" altLang="en-US" sz="1600" b="1">
                        <a:solidFill>
                          <a:schemeClr val="tx1"/>
                        </a:solidFill>
                        <a:latin typeface="仿宋" panose="02010609060101010101" charset="-122"/>
                        <a:ea typeface="仿宋" panose="02010609060101010101" charset="-122"/>
                        <a:cs typeface="仿宋" panose="02010609060101010101" charset="-122"/>
                        <a:sym typeface="+mn-ea"/>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0F0F0"/>
                    </a:solidFill>
                  </a:tcPr>
                </a:tc>
                <a:tc>
                  <a:txBody>
                    <a:bodyPr/>
                    <a:lstStyle/>
                    <a:p>
                      <a:pPr algn="ctr">
                        <a:lnSpc>
                          <a:spcPct val="120000"/>
                        </a:lnSpc>
                        <a:spcBef>
                          <a:spcPts val="0"/>
                        </a:spcBef>
                        <a:spcAft>
                          <a:spcPts val="0"/>
                        </a:spcAft>
                        <a:buClrTx/>
                        <a:buSzTx/>
                        <a:buFontTx/>
                        <a:buNone/>
                      </a:pPr>
                      <a:r>
                        <a:rPr lang="zh-CN" altLang="en-US" sz="1600">
                          <a:solidFill>
                            <a:schemeClr val="tx1"/>
                          </a:solidFill>
                          <a:latin typeface="仿宋" panose="02010609060101010101" charset="-122"/>
                          <a:ea typeface="仿宋" panose="02010609060101010101" charset="-122"/>
                          <a:cs typeface="仿宋" panose="02010609060101010101" charset="-122"/>
                          <a:sym typeface="+mn-ea"/>
                        </a:rPr>
                        <a:t>市人力资源社会保障局</a:t>
                      </a:r>
                      <a:endParaRPr lang="zh-CN" altLang="en-US" sz="1600" b="1">
                        <a:solidFill>
                          <a:schemeClr val="tx1"/>
                        </a:solidFill>
                        <a:latin typeface="仿宋" panose="02010609060101010101" charset="-122"/>
                        <a:ea typeface="仿宋" panose="02010609060101010101" charset="-122"/>
                        <a:cs typeface="仿宋" panose="02010609060101010101" charset="-122"/>
                        <a:sym typeface="+mn-ea"/>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0F0F0"/>
                    </a:solidFill>
                  </a:tcPr>
                </a:tc>
                <a:tc>
                  <a:txBody>
                    <a:bodyPr/>
                    <a:lstStyle/>
                    <a:p>
                      <a:pPr algn="ctr">
                        <a:lnSpc>
                          <a:spcPct val="120000"/>
                        </a:lnSpc>
                        <a:spcBef>
                          <a:spcPts val="0"/>
                        </a:spcBef>
                        <a:spcAft>
                          <a:spcPts val="0"/>
                        </a:spcAft>
                        <a:buClrTx/>
                        <a:buSzTx/>
                        <a:buFontTx/>
                        <a:buNone/>
                      </a:pPr>
                      <a:r>
                        <a:rPr lang="zh-CN" altLang="en-US" sz="1600">
                          <a:solidFill>
                            <a:schemeClr val="tx1"/>
                          </a:solidFill>
                          <a:latin typeface="仿宋" panose="02010609060101010101" charset="-122"/>
                          <a:ea typeface="仿宋" panose="02010609060101010101" charset="-122"/>
                          <a:cs typeface="仿宋" panose="02010609060101010101" charset="-122"/>
                          <a:sym typeface="+mn-ea"/>
                        </a:rPr>
                        <a:t>上海银保监局</a:t>
                      </a:r>
                      <a:endParaRPr lang="zh-CN" altLang="en-US" sz="1600">
                        <a:solidFill>
                          <a:schemeClr val="tx1"/>
                        </a:solidFill>
                        <a:latin typeface="仿宋" panose="02010609060101010101" charset="-122"/>
                        <a:ea typeface="仿宋" panose="02010609060101010101" charset="-122"/>
                        <a:cs typeface="仿宋" panose="02010609060101010101" charset="-122"/>
                        <a:sym typeface="+mn-ea"/>
                      </a:endParaRPr>
                    </a:p>
                    <a:p>
                      <a:pPr algn="ctr">
                        <a:lnSpc>
                          <a:spcPct val="120000"/>
                        </a:lnSpc>
                        <a:spcBef>
                          <a:spcPts val="0"/>
                        </a:spcBef>
                        <a:spcAft>
                          <a:spcPts val="0"/>
                        </a:spcAft>
                        <a:buClrTx/>
                        <a:buSzTx/>
                        <a:buFontTx/>
                        <a:buNone/>
                      </a:pPr>
                      <a:r>
                        <a:rPr lang="zh-CN" altLang="en-US" sz="1600">
                          <a:solidFill>
                            <a:schemeClr val="tx1"/>
                          </a:solidFill>
                          <a:latin typeface="仿宋" panose="02010609060101010101" charset="-122"/>
                          <a:ea typeface="仿宋" panose="02010609060101010101" charset="-122"/>
                          <a:cs typeface="仿宋" panose="02010609060101010101" charset="-122"/>
                          <a:sym typeface="+mn-ea"/>
                        </a:rPr>
                        <a:t>中国人民银行上海分行</a:t>
                      </a:r>
                      <a:endParaRPr lang="zh-CN" altLang="en-US" sz="1600" b="1">
                        <a:solidFill>
                          <a:schemeClr val="tx1"/>
                        </a:solidFill>
                        <a:latin typeface="仿宋" panose="02010609060101010101" charset="-122"/>
                        <a:ea typeface="仿宋" panose="02010609060101010101" charset="-122"/>
                        <a:cs typeface="仿宋" panose="02010609060101010101" charset="-122"/>
                        <a:sym typeface="+mn-ea"/>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0F0F0"/>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市交通委</a:t>
                      </a:r>
                      <a:endParaRPr lang="zh-CN" altLang="en-US" sz="1600" b="1">
                        <a:solidFill>
                          <a:schemeClr val="tx1"/>
                        </a:solidFill>
                        <a:latin typeface="仿宋" panose="02010609060101010101" charset="-122"/>
                        <a:ea typeface="仿宋" panose="02010609060101010101" charset="-122"/>
                        <a:cs typeface="仿宋" panose="02010609060101010101" charset="-122"/>
                      </a:endParaRPr>
                    </a:p>
                    <a:p>
                      <a:pPr algn="ctr">
                        <a:lnSpc>
                          <a:spcPct val="120000"/>
                        </a:lnSpc>
                        <a:spcBef>
                          <a:spcPts val="0"/>
                        </a:spcBef>
                        <a:spcAft>
                          <a:spcPts val="0"/>
                        </a:spcAft>
                        <a:buClrTx/>
                        <a:buSzTx/>
                        <a:buFontTx/>
                        <a:buNone/>
                      </a:pPr>
                      <a:r>
                        <a:rPr lang="zh-CN" altLang="en-US" sz="1600">
                          <a:solidFill>
                            <a:schemeClr val="tx1"/>
                          </a:solidFill>
                          <a:latin typeface="仿宋" panose="02010609060101010101" charset="-122"/>
                          <a:ea typeface="仿宋" panose="02010609060101010101" charset="-122"/>
                          <a:cs typeface="仿宋" panose="02010609060101010101" charset="-122"/>
                          <a:sym typeface="+mn-ea"/>
                        </a:rPr>
                        <a:t>市水务局</a:t>
                      </a:r>
                      <a:endParaRPr lang="zh-CN" altLang="en-US" sz="1600">
                        <a:solidFill>
                          <a:schemeClr val="tx1"/>
                        </a:solidFill>
                        <a:latin typeface="仿宋" panose="02010609060101010101" charset="-122"/>
                        <a:ea typeface="仿宋" panose="02010609060101010101" charset="-122"/>
                        <a:cs typeface="仿宋" panose="02010609060101010101" charset="-122"/>
                        <a:sym typeface="+mn-ea"/>
                      </a:endParaRPr>
                    </a:p>
                    <a:p>
                      <a:pPr algn="ctr">
                        <a:lnSpc>
                          <a:spcPct val="120000"/>
                        </a:lnSpc>
                        <a:spcBef>
                          <a:spcPts val="0"/>
                        </a:spcBef>
                        <a:spcAft>
                          <a:spcPts val="0"/>
                        </a:spcAft>
                        <a:buClrTx/>
                        <a:buSzTx/>
                        <a:buFontTx/>
                        <a:buNone/>
                      </a:pPr>
                      <a:r>
                        <a:rPr lang="zh-CN" altLang="en-US" sz="1600">
                          <a:solidFill>
                            <a:schemeClr val="tx1"/>
                          </a:solidFill>
                          <a:latin typeface="仿宋" panose="02010609060101010101" charset="-122"/>
                          <a:ea typeface="仿宋" panose="02010609060101010101" charset="-122"/>
                          <a:cs typeface="仿宋" panose="02010609060101010101" charset="-122"/>
                          <a:sym typeface="+mn-ea"/>
                        </a:rPr>
                        <a:t>市绿化市容局</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0F0F0"/>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区行业管理部门</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0F0F0"/>
                    </a:solidFill>
                  </a:tcPr>
                </a:tc>
              </a:tr>
              <a:tr h="5588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综合管理</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rPr>
                        <a:t>●</a:t>
                      </a:r>
                      <a:endParaRPr lang="zh-CN" altLang="en-US" sz="1600" b="1">
                        <a:solidFill>
                          <a:schemeClr val="tx1"/>
                        </a:solidFill>
                        <a:latin typeface="微软雅黑" panose="020B0503020204020204" charset="-122"/>
                        <a:ea typeface="微软雅黑" panose="020B0503020204020204" charset="-122"/>
                        <a:cs typeface="Arial" panose="020B0604020202020204" pitchFamily="34" charset="0"/>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chemeClr val="bg1"/>
                    </a:solidFill>
                  </a:tcPr>
                </a:tc>
              </a:tr>
              <a:tr h="5588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账户开户</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r>
              <a:tr h="5588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工资拨付</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r>
              <a:tr h="558800">
                <a:tc>
                  <a:txBody>
                    <a:bodyPr/>
                    <a:lstStyle/>
                    <a:p>
                      <a:pPr algn="ctr">
                        <a:lnSpc>
                          <a:spcPct val="120000"/>
                        </a:lnSpc>
                        <a:spcBef>
                          <a:spcPts val="0"/>
                        </a:spcBef>
                        <a:spcAft>
                          <a:spcPts val="0"/>
                        </a:spcAft>
                        <a:buClrTx/>
                        <a:buSzTx/>
                        <a:buFontTx/>
                      </a:pPr>
                      <a:r>
                        <a:rPr lang="zh-CN" altLang="en-US" sz="1600" b="1">
                          <a:solidFill>
                            <a:schemeClr val="tx1"/>
                          </a:solidFill>
                          <a:latin typeface="仿宋" panose="02010609060101010101" charset="-122"/>
                          <a:ea typeface="仿宋" panose="02010609060101010101" charset="-122"/>
                          <a:cs typeface="仿宋" panose="02010609060101010101" charset="-122"/>
                        </a:rPr>
                        <a:t>数据对接</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r>
              <a:tr h="5588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监控预警</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r>
              <a:tr h="5588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账户撤销</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r>
              <a:tr h="8509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监督管理（市级）</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bg1"/>
                    </a:solidFill>
                  </a:tcPr>
                </a:tc>
              </a:tr>
              <a:tr h="850900">
                <a:tc>
                  <a:txBody>
                    <a:bodyPr/>
                    <a:lstStyle/>
                    <a:p>
                      <a:pPr algn="ctr">
                        <a:lnSpc>
                          <a:spcPct val="120000"/>
                        </a:lnSpc>
                        <a:spcBef>
                          <a:spcPts val="0"/>
                        </a:spcBef>
                        <a:spcAft>
                          <a:spcPts val="0"/>
                        </a:spcAft>
                        <a:buClrTx/>
                        <a:buSzTx/>
                        <a:buFontTx/>
                        <a:buNone/>
                      </a:pPr>
                      <a:r>
                        <a:rPr lang="zh-CN" altLang="en-US" sz="1600" b="1">
                          <a:solidFill>
                            <a:schemeClr val="tx1"/>
                          </a:solidFill>
                          <a:latin typeface="仿宋" panose="02010609060101010101" charset="-122"/>
                          <a:ea typeface="仿宋" panose="02010609060101010101" charset="-122"/>
                          <a:cs typeface="仿宋" panose="02010609060101010101" charset="-122"/>
                        </a:rPr>
                        <a:t>监督管理（属地化）</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chemeClr val="bg1"/>
                    </a:solidFill>
                  </a:tcPr>
                </a:tc>
                <a:tc>
                  <a:txBody>
                    <a:bodyPr/>
                    <a:lstStyle/>
                    <a:p>
                      <a:pPr algn="ctr">
                        <a:lnSpc>
                          <a:spcPct val="120000"/>
                        </a:lnSpc>
                        <a:spcBef>
                          <a:spcPts val="0"/>
                        </a:spcBef>
                        <a:spcAft>
                          <a:spcPts val="0"/>
                        </a:spcAft>
                        <a:buClrTx/>
                        <a:buSzTx/>
                        <a:buFontTx/>
                        <a:buNone/>
                      </a:pP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chemeClr val="bg1"/>
                    </a:solidFill>
                  </a:tcPr>
                </a:tc>
                <a:tc>
                  <a:txBody>
                    <a:bodyPr/>
                    <a:lstStyle/>
                    <a:p>
                      <a:pPr algn="ctr">
                        <a:lnSpc>
                          <a:spcPct val="120000"/>
                        </a:lnSpc>
                        <a:spcBef>
                          <a:spcPts val="0"/>
                        </a:spcBef>
                        <a:spcAft>
                          <a:spcPts val="0"/>
                        </a:spcAft>
                        <a:buClrTx/>
                        <a:buSzTx/>
                        <a:buFontTx/>
                        <a:buNone/>
                      </a:pPr>
                      <a:r>
                        <a:rPr lang="zh-CN" altLang="en-US" sz="1600" b="1">
                          <a:solidFill>
                            <a:schemeClr val="tx1"/>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b="1">
                        <a:solidFill>
                          <a:schemeClr val="tx1"/>
                        </a:solidFill>
                        <a:latin typeface="仿宋" panose="02010609060101010101" charset="-122"/>
                        <a:ea typeface="仿宋" panose="02010609060101010101" charset="-122"/>
                        <a:cs typeface="仿宋" panose="02010609060101010101"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chemeClr val="bg1"/>
                    </a:solidFill>
                  </a:tcPr>
                </a:tc>
              </a:tr>
            </a:tbl>
          </a:graphicData>
        </a:graphic>
      </p:graphicFrame>
      <p:sp>
        <p:nvSpPr>
          <p:cNvPr id="27" name="文本框 26"/>
          <p:cNvSpPr txBox="1"/>
          <p:nvPr/>
        </p:nvSpPr>
        <p:spPr>
          <a:xfrm>
            <a:off x="4488180" y="125730"/>
            <a:ext cx="3400425" cy="521970"/>
          </a:xfrm>
          <a:prstGeom prst="rect">
            <a:avLst/>
          </a:prstGeom>
          <a:noFill/>
        </p:spPr>
        <p:txBody>
          <a:bodyPr wrap="none" rtlCol="0" anchor="t">
            <a:spAutoFit/>
          </a:bodyPr>
          <a:lstStyle/>
          <a:p>
            <a:r>
              <a:rPr lang="zh-CN" altLang="en-US" sz="2800" b="1">
                <a:latin typeface="黑体" panose="02010609060101010101" charset="-122"/>
                <a:ea typeface="黑体" panose="02010609060101010101" charset="-122"/>
                <a:cs typeface="仿宋" panose="02010609060101010101" charset="-122"/>
                <a:sym typeface="+mn-ea"/>
              </a:rPr>
              <a:t>管理部门分工协作表</a:t>
            </a:r>
            <a:endParaRPr lang="zh-CN" altLang="en-US" sz="2800" b="1">
              <a:latin typeface="黑体" panose="02010609060101010101" charset="-122"/>
              <a:ea typeface="黑体" panose="02010609060101010101" charset="-122"/>
              <a:cs typeface="仿宋" panose="02010609060101010101" charset="-122"/>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4</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19" name="文本框 18"/>
          <p:cNvSpPr txBox="1"/>
          <p:nvPr/>
        </p:nvSpPr>
        <p:spPr>
          <a:xfrm>
            <a:off x="5298440" y="2554605"/>
            <a:ext cx="6482080" cy="2122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专用账户的开立和撤销</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2" name="文本框 1"/>
          <p:cNvSpPr txBox="1"/>
          <p:nvPr/>
        </p:nvSpPr>
        <p:spPr>
          <a:xfrm>
            <a:off x="573405" y="92075"/>
            <a:ext cx="4521200" cy="583565"/>
          </a:xfrm>
          <a:prstGeom prst="rect">
            <a:avLst/>
          </a:prstGeom>
          <a:noFill/>
        </p:spPr>
        <p:txBody>
          <a:bodyPr wrap="square" rtlCol="0" anchor="t">
            <a:spAutoFit/>
          </a:bodyPr>
          <a:lstStyle/>
          <a:p>
            <a:r>
              <a:rPr lang="zh-CN" altLang="en-US" sz="3200" b="1"/>
              <a:t>专用账户的开立和撤销</a:t>
            </a:r>
            <a:endParaRPr lang="zh-CN" altLang="en-US" sz="3200" b="1"/>
          </a:p>
        </p:txBody>
      </p:sp>
      <p:cxnSp>
        <p:nvCxnSpPr>
          <p:cNvPr id="110" name="直接连接符 109"/>
          <p:cNvCxnSpPr/>
          <p:nvPr>
            <p:custDataLst>
              <p:tags r:id="rId2"/>
            </p:custDataLst>
          </p:nvPr>
        </p:nvCxnSpPr>
        <p:spPr>
          <a:xfrm flipV="1">
            <a:off x="6744335" y="2249170"/>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55" name="Rectangle 79"/>
          <p:cNvSpPr>
            <a:spLocks noChangeArrowheads="1"/>
          </p:cNvSpPr>
          <p:nvPr>
            <p:custDataLst>
              <p:tags r:id="rId3"/>
            </p:custDataLst>
          </p:nvPr>
        </p:nvSpPr>
        <p:spPr bwMode="auto">
          <a:xfrm>
            <a:off x="11840845" y="1936115"/>
            <a:ext cx="64770" cy="628015"/>
          </a:xfrm>
          <a:prstGeom prst="rect">
            <a:avLst/>
          </a:pr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15" name="任意多边形 114"/>
          <p:cNvSpPr/>
          <p:nvPr>
            <p:custDataLst>
              <p:tags r:id="rId4"/>
            </p:custDataLst>
          </p:nvPr>
        </p:nvSpPr>
        <p:spPr>
          <a:xfrm>
            <a:off x="7823835" y="1780540"/>
            <a:ext cx="4016375" cy="92392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77" name="文本框 76"/>
          <p:cNvSpPr txBox="1"/>
          <p:nvPr>
            <p:custDataLst>
              <p:tags r:id="rId5"/>
            </p:custDataLst>
          </p:nvPr>
        </p:nvSpPr>
        <p:spPr>
          <a:xfrm>
            <a:off x="7959090" y="1762125"/>
            <a:ext cx="3881120" cy="839470"/>
          </a:xfrm>
          <a:prstGeom prst="rect">
            <a:avLst/>
          </a:prstGeom>
          <a:noFill/>
        </p:spPr>
        <p:txBody>
          <a:bodyPr wrap="square" lIns="90000" tIns="46800" rIns="90000" bIns="46800" rtlCol="0"/>
          <a:lstStyle/>
          <a:p>
            <a:pPr algn="l">
              <a:lnSpc>
                <a:spcPct val="120000"/>
              </a:lnSpc>
            </a:pPr>
            <a:r>
              <a:rPr lang="zh-CN" altLang="en-US" sz="2400" b="1">
                <a:latin typeface="仿宋" panose="02010609060101010101" charset="-122"/>
                <a:ea typeface="仿宋" panose="02010609060101010101" charset="-122"/>
                <a:cs typeface="仿宋" panose="02010609060101010101" charset="-122"/>
                <a:sym typeface="+mn-ea"/>
              </a:rPr>
              <a:t>以工程建设项目为单位开立账户</a:t>
            </a: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cxnSp>
        <p:nvCxnSpPr>
          <p:cNvPr id="121" name="直接连接符 120"/>
          <p:cNvCxnSpPr/>
          <p:nvPr>
            <p:custDataLst>
              <p:tags r:id="rId6"/>
            </p:custDataLst>
          </p:nvPr>
        </p:nvCxnSpPr>
        <p:spPr>
          <a:xfrm flipV="1">
            <a:off x="6743700" y="3337560"/>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120" name="Rectangle 79"/>
          <p:cNvSpPr>
            <a:spLocks noChangeArrowheads="1"/>
          </p:cNvSpPr>
          <p:nvPr>
            <p:custDataLst>
              <p:tags r:id="rId7"/>
            </p:custDataLst>
          </p:nvPr>
        </p:nvSpPr>
        <p:spPr bwMode="auto">
          <a:xfrm>
            <a:off x="11840845" y="3025775"/>
            <a:ext cx="64770" cy="628015"/>
          </a:xfrm>
          <a:prstGeom prst="rect">
            <a:avLst/>
          </a:prstGeom>
          <a:solidFill>
            <a:srgbClr val="8EAADC"/>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23" name="任意多边形 122"/>
          <p:cNvSpPr/>
          <p:nvPr>
            <p:custDataLst>
              <p:tags r:id="rId8"/>
            </p:custDataLst>
          </p:nvPr>
        </p:nvSpPr>
        <p:spPr>
          <a:xfrm>
            <a:off x="7823835" y="3030855"/>
            <a:ext cx="4016375" cy="62293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cxnSp>
        <p:nvCxnSpPr>
          <p:cNvPr id="126" name="直接连接符 125"/>
          <p:cNvCxnSpPr/>
          <p:nvPr>
            <p:custDataLst>
              <p:tags r:id="rId9"/>
            </p:custDataLst>
          </p:nvPr>
        </p:nvCxnSpPr>
        <p:spPr>
          <a:xfrm flipV="1">
            <a:off x="6743700" y="4425950"/>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125" name="Rectangle 79"/>
          <p:cNvSpPr>
            <a:spLocks noChangeArrowheads="1"/>
          </p:cNvSpPr>
          <p:nvPr>
            <p:custDataLst>
              <p:tags r:id="rId10"/>
            </p:custDataLst>
          </p:nvPr>
        </p:nvSpPr>
        <p:spPr bwMode="auto">
          <a:xfrm>
            <a:off x="11840845" y="4114165"/>
            <a:ext cx="64770" cy="628015"/>
          </a:xfrm>
          <a:prstGeom prst="rect">
            <a:avLst/>
          </a:pr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28" name="任意多边形 127"/>
          <p:cNvSpPr/>
          <p:nvPr>
            <p:custDataLst>
              <p:tags r:id="rId11"/>
            </p:custDataLst>
          </p:nvPr>
        </p:nvSpPr>
        <p:spPr>
          <a:xfrm>
            <a:off x="7823835" y="3980815"/>
            <a:ext cx="4016375" cy="92138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57" name="Freeform 29"/>
          <p:cNvSpPr/>
          <p:nvPr>
            <p:custDataLst>
              <p:tags r:id="rId12"/>
            </p:custDataLst>
          </p:nvPr>
        </p:nvSpPr>
        <p:spPr bwMode="auto">
          <a:xfrm>
            <a:off x="5697855" y="301625"/>
            <a:ext cx="685165" cy="6437630"/>
          </a:xfrm>
          <a:custGeom>
            <a:avLst/>
            <a:gdLst>
              <a:gd name="T0" fmla="*/ 0 w 673"/>
              <a:gd name="T1" fmla="*/ 99 h 5847"/>
              <a:gd name="T2" fmla="*/ 336 w 673"/>
              <a:gd name="T3" fmla="*/ 0 h 5847"/>
              <a:gd name="T4" fmla="*/ 673 w 673"/>
              <a:gd name="T5" fmla="*/ 99 h 5847"/>
              <a:gd name="T6" fmla="*/ 673 w 673"/>
              <a:gd name="T7" fmla="*/ 5847 h 5847"/>
              <a:gd name="T8" fmla="*/ 0 w 673"/>
              <a:gd name="T9" fmla="*/ 5847 h 5847"/>
              <a:gd name="T10" fmla="*/ 0 w 673"/>
              <a:gd name="T11" fmla="*/ 99 h 5847"/>
            </a:gdLst>
            <a:ahLst/>
            <a:cxnLst>
              <a:cxn ang="0">
                <a:pos x="T0" y="T1"/>
              </a:cxn>
              <a:cxn ang="0">
                <a:pos x="T2" y="T3"/>
              </a:cxn>
              <a:cxn ang="0">
                <a:pos x="T4" y="T5"/>
              </a:cxn>
              <a:cxn ang="0">
                <a:pos x="T6" y="T7"/>
              </a:cxn>
              <a:cxn ang="0">
                <a:pos x="T8" y="T9"/>
              </a:cxn>
              <a:cxn ang="0">
                <a:pos x="T10" y="T11"/>
              </a:cxn>
            </a:cxnLst>
            <a:rect l="0" t="0" r="r" b="b"/>
            <a:pathLst>
              <a:path w="673" h="5847">
                <a:moveTo>
                  <a:pt x="0" y="99"/>
                </a:moveTo>
                <a:lnTo>
                  <a:pt x="336" y="0"/>
                </a:lnTo>
                <a:lnTo>
                  <a:pt x="673" y="99"/>
                </a:lnTo>
                <a:lnTo>
                  <a:pt x="673" y="5847"/>
                </a:lnTo>
                <a:lnTo>
                  <a:pt x="0" y="5847"/>
                </a:lnTo>
                <a:lnTo>
                  <a:pt x="0" y="99"/>
                </a:lnTo>
                <a:close/>
              </a:path>
            </a:pathLst>
          </a:custGeom>
          <a:solidFill>
            <a:sysClr val="window" lastClr="FFFFFF">
              <a:lumMod val="95000"/>
            </a:sys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58" name="任意多边形 173"/>
          <p:cNvSpPr/>
          <p:nvPr>
            <p:custDataLst>
              <p:tags r:id="rId13"/>
            </p:custDataLst>
          </p:nvPr>
        </p:nvSpPr>
        <p:spPr bwMode="auto">
          <a:xfrm>
            <a:off x="5714365" y="294640"/>
            <a:ext cx="332740" cy="6434455"/>
          </a:xfrm>
          <a:custGeom>
            <a:avLst/>
            <a:gdLst>
              <a:gd name="connsiteX0" fmla="*/ 333042 w 333042"/>
              <a:gd name="connsiteY0" fmla="*/ 0 h 6434447"/>
              <a:gd name="connsiteX1" fmla="*/ 333042 w 333042"/>
              <a:gd name="connsiteY1" fmla="*/ 6434447 h 6434447"/>
              <a:gd name="connsiteX2" fmla="*/ 0 w 333042"/>
              <a:gd name="connsiteY2" fmla="*/ 6434447 h 6434447"/>
              <a:gd name="connsiteX3" fmla="*/ 0 w 333042"/>
              <a:gd name="connsiteY3" fmla="*/ 106122 h 6434447"/>
            </a:gdLst>
            <a:ahLst/>
            <a:cxnLst>
              <a:cxn ang="0">
                <a:pos x="connsiteX0" y="connsiteY0"/>
              </a:cxn>
              <a:cxn ang="0">
                <a:pos x="connsiteX1" y="connsiteY1"/>
              </a:cxn>
              <a:cxn ang="0">
                <a:pos x="connsiteX2" y="connsiteY2"/>
              </a:cxn>
              <a:cxn ang="0">
                <a:pos x="connsiteX3" y="connsiteY3"/>
              </a:cxn>
            </a:cxnLst>
            <a:rect l="l" t="t" r="r" b="b"/>
            <a:pathLst>
              <a:path w="333042" h="6434447">
                <a:moveTo>
                  <a:pt x="333042" y="0"/>
                </a:moveTo>
                <a:lnTo>
                  <a:pt x="333042" y="6434447"/>
                </a:lnTo>
                <a:lnTo>
                  <a:pt x="0" y="6434447"/>
                </a:lnTo>
                <a:lnTo>
                  <a:pt x="0" y="106122"/>
                </a:ln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a:lnSpc>
                <a:spcPct val="120000"/>
              </a:lnSpc>
            </a:pPr>
            <a:endParaRPr lang="zh-CN" altLang="en-US">
              <a:latin typeface="Arial" panose="020B0604020202020204" pitchFamily="34" charset="0"/>
              <a:ea typeface="微软雅黑" panose="020B0503020204020204" charset="-122"/>
            </a:endParaRPr>
          </a:p>
        </p:txBody>
      </p:sp>
      <p:sp>
        <p:nvSpPr>
          <p:cNvPr id="59" name="Freeform 33"/>
          <p:cNvSpPr/>
          <p:nvPr>
            <p:custDataLst>
              <p:tags r:id="rId14"/>
            </p:custDataLst>
          </p:nvPr>
        </p:nvSpPr>
        <p:spPr bwMode="auto">
          <a:xfrm>
            <a:off x="5476875" y="1787525"/>
            <a:ext cx="1132840" cy="924560"/>
          </a:xfrm>
          <a:custGeom>
            <a:avLst/>
            <a:gdLst>
              <a:gd name="T0" fmla="*/ 0 w 1113"/>
              <a:gd name="T1" fmla="*/ 742 h 908"/>
              <a:gd name="T2" fmla="*/ 556 w 1113"/>
              <a:gd name="T3" fmla="*/ 908 h 908"/>
              <a:gd name="T4" fmla="*/ 1113 w 1113"/>
              <a:gd name="T5" fmla="*/ 742 h 908"/>
              <a:gd name="T6" fmla="*/ 1113 w 1113"/>
              <a:gd name="T7" fmla="*/ 0 h 908"/>
              <a:gd name="T8" fmla="*/ 556 w 1113"/>
              <a:gd name="T9" fmla="*/ 166 h 908"/>
              <a:gd name="T10" fmla="*/ 0 w 1113"/>
              <a:gd name="T11" fmla="*/ 0 h 908"/>
              <a:gd name="T12" fmla="*/ 0 w 1113"/>
              <a:gd name="T13" fmla="*/ 742 h 908"/>
            </a:gdLst>
            <a:ahLst/>
            <a:cxnLst>
              <a:cxn ang="0">
                <a:pos x="T0" y="T1"/>
              </a:cxn>
              <a:cxn ang="0">
                <a:pos x="T2" y="T3"/>
              </a:cxn>
              <a:cxn ang="0">
                <a:pos x="T4" y="T5"/>
              </a:cxn>
              <a:cxn ang="0">
                <a:pos x="T6" y="T7"/>
              </a:cxn>
              <a:cxn ang="0">
                <a:pos x="T8" y="T9"/>
              </a:cxn>
              <a:cxn ang="0">
                <a:pos x="T10" y="T11"/>
              </a:cxn>
              <a:cxn ang="0">
                <a:pos x="T12" y="T13"/>
              </a:cxn>
            </a:cxnLst>
            <a:rect l="0" t="0" r="r" b="b"/>
            <a:pathLst>
              <a:path w="1113" h="908">
                <a:moveTo>
                  <a:pt x="0" y="742"/>
                </a:moveTo>
                <a:lnTo>
                  <a:pt x="556" y="908"/>
                </a:lnTo>
                <a:lnTo>
                  <a:pt x="1113" y="742"/>
                </a:lnTo>
                <a:lnTo>
                  <a:pt x="1113" y="0"/>
                </a:lnTo>
                <a:lnTo>
                  <a:pt x="556" y="166"/>
                </a:lnTo>
                <a:lnTo>
                  <a:pt x="0" y="0"/>
                </a:lnTo>
                <a:lnTo>
                  <a:pt x="0" y="742"/>
                </a:lnTo>
                <a:close/>
              </a:path>
            </a:pathLst>
          </a:cu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0" name="Freeform 37"/>
          <p:cNvSpPr/>
          <p:nvPr>
            <p:custDataLst>
              <p:tags r:id="rId15"/>
            </p:custDataLst>
          </p:nvPr>
        </p:nvSpPr>
        <p:spPr bwMode="auto">
          <a:xfrm>
            <a:off x="5476875" y="2876550"/>
            <a:ext cx="1132840" cy="925195"/>
          </a:xfrm>
          <a:custGeom>
            <a:avLst/>
            <a:gdLst>
              <a:gd name="T0" fmla="*/ 0 w 1113"/>
              <a:gd name="T1" fmla="*/ 743 h 909"/>
              <a:gd name="T2" fmla="*/ 556 w 1113"/>
              <a:gd name="T3" fmla="*/ 909 h 909"/>
              <a:gd name="T4" fmla="*/ 1113 w 1113"/>
              <a:gd name="T5" fmla="*/ 743 h 909"/>
              <a:gd name="T6" fmla="*/ 1113 w 1113"/>
              <a:gd name="T7" fmla="*/ 0 h 909"/>
              <a:gd name="T8" fmla="*/ 556 w 1113"/>
              <a:gd name="T9" fmla="*/ 166 h 909"/>
              <a:gd name="T10" fmla="*/ 0 w 1113"/>
              <a:gd name="T11" fmla="*/ 0 h 909"/>
              <a:gd name="T12" fmla="*/ 0 w 1113"/>
              <a:gd name="T13" fmla="*/ 743 h 909"/>
            </a:gdLst>
            <a:ahLst/>
            <a:cxnLst>
              <a:cxn ang="0">
                <a:pos x="T0" y="T1"/>
              </a:cxn>
              <a:cxn ang="0">
                <a:pos x="T2" y="T3"/>
              </a:cxn>
              <a:cxn ang="0">
                <a:pos x="T4" y="T5"/>
              </a:cxn>
              <a:cxn ang="0">
                <a:pos x="T6" y="T7"/>
              </a:cxn>
              <a:cxn ang="0">
                <a:pos x="T8" y="T9"/>
              </a:cxn>
              <a:cxn ang="0">
                <a:pos x="T10" y="T11"/>
              </a:cxn>
              <a:cxn ang="0">
                <a:pos x="T12" y="T13"/>
              </a:cxn>
            </a:cxnLst>
            <a:rect l="0" t="0" r="r" b="b"/>
            <a:pathLst>
              <a:path w="1113" h="909">
                <a:moveTo>
                  <a:pt x="0" y="743"/>
                </a:moveTo>
                <a:lnTo>
                  <a:pt x="556" y="909"/>
                </a:lnTo>
                <a:lnTo>
                  <a:pt x="1113" y="743"/>
                </a:lnTo>
                <a:lnTo>
                  <a:pt x="1113" y="0"/>
                </a:lnTo>
                <a:lnTo>
                  <a:pt x="556" y="166"/>
                </a:lnTo>
                <a:lnTo>
                  <a:pt x="0" y="0"/>
                </a:lnTo>
                <a:lnTo>
                  <a:pt x="0" y="743"/>
                </a:lnTo>
                <a:close/>
              </a:path>
            </a:pathLst>
          </a:custGeom>
          <a:solidFill>
            <a:srgbClr val="8EAADC"/>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1" name="Freeform 41"/>
          <p:cNvSpPr/>
          <p:nvPr>
            <p:custDataLst>
              <p:tags r:id="rId16"/>
            </p:custDataLst>
          </p:nvPr>
        </p:nvSpPr>
        <p:spPr bwMode="auto">
          <a:xfrm>
            <a:off x="5476875" y="3966210"/>
            <a:ext cx="1132840" cy="923290"/>
          </a:xfrm>
          <a:custGeom>
            <a:avLst/>
            <a:gdLst>
              <a:gd name="T0" fmla="*/ 0 w 1113"/>
              <a:gd name="T1" fmla="*/ 743 h 907"/>
              <a:gd name="T2" fmla="*/ 556 w 1113"/>
              <a:gd name="T3" fmla="*/ 907 h 907"/>
              <a:gd name="T4" fmla="*/ 1113 w 1113"/>
              <a:gd name="T5" fmla="*/ 743 h 907"/>
              <a:gd name="T6" fmla="*/ 1113 w 1113"/>
              <a:gd name="T7" fmla="*/ 0 h 907"/>
              <a:gd name="T8" fmla="*/ 556 w 1113"/>
              <a:gd name="T9" fmla="*/ 164 h 907"/>
              <a:gd name="T10" fmla="*/ 0 w 1113"/>
              <a:gd name="T11" fmla="*/ 0 h 907"/>
              <a:gd name="T12" fmla="*/ 0 w 1113"/>
              <a:gd name="T13" fmla="*/ 743 h 907"/>
            </a:gdLst>
            <a:ahLst/>
            <a:cxnLst>
              <a:cxn ang="0">
                <a:pos x="T0" y="T1"/>
              </a:cxn>
              <a:cxn ang="0">
                <a:pos x="T2" y="T3"/>
              </a:cxn>
              <a:cxn ang="0">
                <a:pos x="T4" y="T5"/>
              </a:cxn>
              <a:cxn ang="0">
                <a:pos x="T6" y="T7"/>
              </a:cxn>
              <a:cxn ang="0">
                <a:pos x="T8" y="T9"/>
              </a:cxn>
              <a:cxn ang="0">
                <a:pos x="T10" y="T11"/>
              </a:cxn>
              <a:cxn ang="0">
                <a:pos x="T12" y="T13"/>
              </a:cxn>
            </a:cxnLst>
            <a:rect l="0" t="0" r="r" b="b"/>
            <a:pathLst>
              <a:path w="1113" h="907">
                <a:moveTo>
                  <a:pt x="0" y="743"/>
                </a:moveTo>
                <a:lnTo>
                  <a:pt x="556" y="907"/>
                </a:lnTo>
                <a:lnTo>
                  <a:pt x="1113" y="743"/>
                </a:lnTo>
                <a:lnTo>
                  <a:pt x="1113" y="0"/>
                </a:lnTo>
                <a:lnTo>
                  <a:pt x="556" y="164"/>
                </a:lnTo>
                <a:lnTo>
                  <a:pt x="0" y="0"/>
                </a:lnTo>
                <a:lnTo>
                  <a:pt x="0" y="743"/>
                </a:lnTo>
                <a:close/>
              </a:path>
            </a:pathLst>
          </a:cu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5" name="Freeform 16"/>
          <p:cNvSpPr>
            <a:spLocks noEditPoints="1"/>
          </p:cNvSpPr>
          <p:nvPr>
            <p:custDataLst>
              <p:tags r:id="rId17"/>
            </p:custDataLst>
          </p:nvPr>
        </p:nvSpPr>
        <p:spPr bwMode="auto">
          <a:xfrm>
            <a:off x="5476875" y="1731010"/>
            <a:ext cx="1132840" cy="133350"/>
          </a:xfrm>
          <a:custGeom>
            <a:avLst/>
            <a:gdLst>
              <a:gd name="T0" fmla="*/ 220 w 1113"/>
              <a:gd name="T1" fmla="*/ 0 h 131"/>
              <a:gd name="T2" fmla="*/ 0 w 1113"/>
              <a:gd name="T3" fmla="*/ 64 h 131"/>
              <a:gd name="T4" fmla="*/ 220 w 1113"/>
              <a:gd name="T5" fmla="*/ 131 h 131"/>
              <a:gd name="T6" fmla="*/ 220 w 1113"/>
              <a:gd name="T7" fmla="*/ 0 h 131"/>
              <a:gd name="T8" fmla="*/ 893 w 1113"/>
              <a:gd name="T9" fmla="*/ 0 h 131"/>
              <a:gd name="T10" fmla="*/ 893 w 1113"/>
              <a:gd name="T11" fmla="*/ 131 h 131"/>
              <a:gd name="T12" fmla="*/ 1113 w 1113"/>
              <a:gd name="T13" fmla="*/ 64 h 131"/>
              <a:gd name="T14" fmla="*/ 893 w 111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31">
                <a:moveTo>
                  <a:pt x="220" y="0"/>
                </a:moveTo>
                <a:lnTo>
                  <a:pt x="0" y="64"/>
                </a:lnTo>
                <a:lnTo>
                  <a:pt x="220" y="131"/>
                </a:lnTo>
                <a:lnTo>
                  <a:pt x="220" y="0"/>
                </a:lnTo>
                <a:moveTo>
                  <a:pt x="893" y="0"/>
                </a:moveTo>
                <a:lnTo>
                  <a:pt x="893" y="131"/>
                </a:lnTo>
                <a:lnTo>
                  <a:pt x="1113" y="64"/>
                </a:lnTo>
                <a:lnTo>
                  <a:pt x="893" y="0"/>
                </a:lnTo>
              </a:path>
            </a:pathLst>
          </a:custGeom>
          <a:solidFill>
            <a:srgbClr val="8590CA">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6" name="Freeform 18"/>
          <p:cNvSpPr>
            <a:spLocks noEditPoints="1"/>
          </p:cNvSpPr>
          <p:nvPr>
            <p:custDataLst>
              <p:tags r:id="rId18"/>
            </p:custDataLst>
          </p:nvPr>
        </p:nvSpPr>
        <p:spPr bwMode="auto">
          <a:xfrm>
            <a:off x="5466715" y="2820670"/>
            <a:ext cx="1132840" cy="131445"/>
          </a:xfrm>
          <a:custGeom>
            <a:avLst/>
            <a:gdLst>
              <a:gd name="T0" fmla="*/ 220 w 1113"/>
              <a:gd name="T1" fmla="*/ 0 h 129"/>
              <a:gd name="T2" fmla="*/ 0 w 1113"/>
              <a:gd name="T3" fmla="*/ 64 h 129"/>
              <a:gd name="T4" fmla="*/ 220 w 1113"/>
              <a:gd name="T5" fmla="*/ 129 h 129"/>
              <a:gd name="T6" fmla="*/ 220 w 1113"/>
              <a:gd name="T7" fmla="*/ 0 h 129"/>
              <a:gd name="T8" fmla="*/ 893 w 1113"/>
              <a:gd name="T9" fmla="*/ 0 h 129"/>
              <a:gd name="T10" fmla="*/ 893 w 1113"/>
              <a:gd name="T11" fmla="*/ 129 h 129"/>
              <a:gd name="T12" fmla="*/ 1113 w 1113"/>
              <a:gd name="T13" fmla="*/ 64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4"/>
                </a:lnTo>
                <a:lnTo>
                  <a:pt x="220" y="129"/>
                </a:lnTo>
                <a:lnTo>
                  <a:pt x="220" y="0"/>
                </a:lnTo>
                <a:moveTo>
                  <a:pt x="893" y="0"/>
                </a:moveTo>
                <a:lnTo>
                  <a:pt x="893" y="129"/>
                </a:lnTo>
                <a:lnTo>
                  <a:pt x="1113" y="64"/>
                </a:lnTo>
                <a:lnTo>
                  <a:pt x="893" y="0"/>
                </a:lnTo>
              </a:path>
            </a:pathLst>
          </a:custGeom>
          <a:solidFill>
            <a:srgbClr val="8EAADC">
              <a:lumMod val="75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7" name="Freeform 20"/>
          <p:cNvSpPr>
            <a:spLocks noEditPoints="1"/>
          </p:cNvSpPr>
          <p:nvPr>
            <p:custDataLst>
              <p:tags r:id="rId19"/>
            </p:custDataLst>
          </p:nvPr>
        </p:nvSpPr>
        <p:spPr bwMode="auto">
          <a:xfrm>
            <a:off x="5476875" y="3909695"/>
            <a:ext cx="1132840" cy="131445"/>
          </a:xfrm>
          <a:custGeom>
            <a:avLst/>
            <a:gdLst>
              <a:gd name="T0" fmla="*/ 220 w 1113"/>
              <a:gd name="T1" fmla="*/ 0 h 129"/>
              <a:gd name="T2" fmla="*/ 0 w 1113"/>
              <a:gd name="T3" fmla="*/ 63 h 129"/>
              <a:gd name="T4" fmla="*/ 220 w 1113"/>
              <a:gd name="T5" fmla="*/ 129 h 129"/>
              <a:gd name="T6" fmla="*/ 220 w 1113"/>
              <a:gd name="T7" fmla="*/ 0 h 129"/>
              <a:gd name="T8" fmla="*/ 893 w 1113"/>
              <a:gd name="T9" fmla="*/ 0 h 129"/>
              <a:gd name="T10" fmla="*/ 893 w 1113"/>
              <a:gd name="T11" fmla="*/ 129 h 129"/>
              <a:gd name="T12" fmla="*/ 1113 w 1113"/>
              <a:gd name="T13" fmla="*/ 63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3"/>
                </a:lnTo>
                <a:lnTo>
                  <a:pt x="220" y="129"/>
                </a:lnTo>
                <a:lnTo>
                  <a:pt x="220" y="0"/>
                </a:lnTo>
                <a:moveTo>
                  <a:pt x="893" y="0"/>
                </a:moveTo>
                <a:lnTo>
                  <a:pt x="893" y="129"/>
                </a:lnTo>
                <a:lnTo>
                  <a:pt x="1113" y="63"/>
                </a:lnTo>
                <a:lnTo>
                  <a:pt x="893" y="0"/>
                </a:lnTo>
              </a:path>
            </a:pathLst>
          </a:custGeom>
          <a:solidFill>
            <a:srgbClr val="79B6D3">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34" name="圆角矩形 33"/>
          <p:cNvSpPr/>
          <p:nvPr/>
        </p:nvSpPr>
        <p:spPr>
          <a:xfrm>
            <a:off x="125095" y="875665"/>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405" y="1129665"/>
            <a:ext cx="4923155" cy="3322955"/>
          </a:xfrm>
          <a:prstGeom prst="rect">
            <a:avLst/>
          </a:prstGeom>
          <a:noFill/>
        </p:spPr>
        <p:txBody>
          <a:bodyPr wrap="square" rtlCol="0" anchor="t">
            <a:spAutoFit/>
          </a:bodyPr>
          <a:lstStyle/>
          <a:p>
            <a:pPr algn="l" fontAlgn="auto">
              <a:lnSpc>
                <a:spcPct val="150000"/>
              </a:lnSpc>
            </a:pPr>
            <a:r>
              <a:rPr lang="en-US" altLang="zh-CN" sz="2800" b="1">
                <a:latin typeface="仿宋" panose="02010609060101010101" charset="-122"/>
                <a:ea typeface="仿宋" panose="02010609060101010101" charset="-122"/>
                <a:cs typeface="仿宋" panose="02010609060101010101" charset="-122"/>
                <a:sym typeface="+mn-ea"/>
              </a:rPr>
              <a:t>    </a:t>
            </a:r>
            <a:r>
              <a:rPr lang="zh-CN" altLang="en-US" sz="2800" b="1">
                <a:latin typeface="仿宋" panose="02010609060101010101" charset="-122"/>
                <a:ea typeface="仿宋" panose="02010609060101010101" charset="-122"/>
                <a:cs typeface="仿宋" panose="02010609060101010101" charset="-122"/>
                <a:sym typeface="+mn-ea"/>
              </a:rPr>
              <a:t>专用账户应以工程建设项目为单位开立。总包单位对农民工工资支付负总责，应当在施工合同签订之日起30日内，申请开立项目专用账户。</a:t>
            </a:r>
            <a:endParaRPr lang="zh-CN" altLang="en-US" sz="2800" b="1">
              <a:latin typeface="仿宋" panose="02010609060101010101" charset="-122"/>
              <a:ea typeface="仿宋" panose="02010609060101010101" charset="-122"/>
              <a:cs typeface="仿宋" panose="02010609060101010101" charset="-122"/>
              <a:sym typeface="+mn-ea"/>
            </a:endParaRPr>
          </a:p>
        </p:txBody>
      </p:sp>
      <p:pic>
        <p:nvPicPr>
          <p:cNvPr id="5" name="图片 4" descr="303b333437303934333bb1cabcc7b1be"/>
          <p:cNvPicPr>
            <a:picLocks noChangeAspect="1"/>
          </p:cNvPicPr>
          <p:nvPr/>
        </p:nvPicPr>
        <p:blipFill>
          <a:blip r:embed="rId20" cstate="print">
            <a:extLst>
              <a:ext uri="{96DAC541-7B7A-43D3-8B79-37D633B846F1}">
                <asvg:svgBlip xmlns:asvg="http://schemas.microsoft.com/office/drawing/2016/SVG/main" r:embed="rId21"/>
              </a:ext>
            </a:extLst>
          </a:blip>
          <a:stretch>
            <a:fillRect/>
          </a:stretch>
        </p:blipFill>
        <p:spPr>
          <a:xfrm>
            <a:off x="5821045" y="2064385"/>
            <a:ext cx="438912" cy="438912"/>
          </a:xfrm>
          <a:prstGeom prst="rect">
            <a:avLst/>
          </a:prstGeom>
        </p:spPr>
      </p:pic>
      <p:sp>
        <p:nvSpPr>
          <p:cNvPr id="9" name="文本框 8"/>
          <p:cNvSpPr txBox="1"/>
          <p:nvPr>
            <p:custDataLst>
              <p:tags r:id="rId22"/>
            </p:custDataLst>
          </p:nvPr>
        </p:nvSpPr>
        <p:spPr>
          <a:xfrm>
            <a:off x="7957820" y="3039745"/>
            <a:ext cx="3881120" cy="605155"/>
          </a:xfrm>
          <a:prstGeom prst="rect">
            <a:avLst/>
          </a:prstGeom>
          <a:noFill/>
        </p:spPr>
        <p:txBody>
          <a:bodyPr wrap="square" lIns="90000" tIns="46800" rIns="90000" bIns="46800" rtlCol="0"/>
          <a:lstStyle/>
          <a:p>
            <a:pPr algn="r">
              <a:lnSpc>
                <a:spcPct val="120000"/>
              </a:lnSpc>
            </a:pPr>
            <a:r>
              <a:rPr lang="zh-CN" altLang="en-US" sz="2400" b="1">
                <a:latin typeface="仿宋" panose="02010609060101010101" charset="-122"/>
                <a:ea typeface="仿宋" panose="02010609060101010101" charset="-122"/>
                <a:cs typeface="仿宋" panose="02010609060101010101" charset="-122"/>
                <a:sym typeface="+mn-ea"/>
              </a:rPr>
              <a:t>施工合同签订之日起30日内</a:t>
            </a: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pic>
        <p:nvPicPr>
          <p:cNvPr id="10" name="图片 9" descr="303b333437313031313bd0a3b3a4"/>
          <p:cNvPicPr>
            <a:picLocks noChangeAspect="1"/>
          </p:cNvPicPr>
          <p:nvPr/>
        </p:nvPicPr>
        <p:blipFill>
          <a:blip r:embed="rId23" cstate="print">
            <a:extLst>
              <a:ext uri="{96DAC541-7B7A-43D3-8B79-37D633B846F1}">
                <asvg:svgBlip xmlns:asvg="http://schemas.microsoft.com/office/drawing/2016/SVG/main" r:embed="rId24"/>
              </a:ext>
            </a:extLst>
          </a:blip>
          <a:stretch>
            <a:fillRect/>
          </a:stretch>
        </p:blipFill>
        <p:spPr>
          <a:xfrm>
            <a:off x="5807710" y="4251960"/>
            <a:ext cx="438912" cy="438912"/>
          </a:xfrm>
          <a:prstGeom prst="rect">
            <a:avLst/>
          </a:prstGeom>
        </p:spPr>
      </p:pic>
      <p:sp>
        <p:nvSpPr>
          <p:cNvPr id="11" name="文本框 10"/>
          <p:cNvSpPr txBox="1"/>
          <p:nvPr>
            <p:custDataLst>
              <p:tags r:id="rId25"/>
            </p:custDataLst>
          </p:nvPr>
        </p:nvSpPr>
        <p:spPr>
          <a:xfrm>
            <a:off x="7957820" y="3980815"/>
            <a:ext cx="3881120" cy="940435"/>
          </a:xfrm>
          <a:prstGeom prst="rect">
            <a:avLst/>
          </a:prstGeom>
          <a:noFill/>
        </p:spPr>
        <p:txBody>
          <a:bodyPr wrap="square" lIns="90000" tIns="46800" rIns="90000" bIns="46800" rtlCol="0"/>
          <a:lstStyle/>
          <a:p>
            <a:pPr algn="l">
              <a:lnSpc>
                <a:spcPct val="120000"/>
              </a:lnSpc>
            </a:pPr>
            <a:r>
              <a:rPr lang="zh-CN" altLang="en-US" sz="2400" b="1">
                <a:latin typeface="仿宋" panose="02010609060101010101" charset="-122"/>
                <a:ea typeface="仿宋" panose="02010609060101010101" charset="-122"/>
                <a:cs typeface="仿宋" panose="02010609060101010101" charset="-122"/>
                <a:sym typeface="+mn-ea"/>
              </a:rPr>
              <a:t>总包单位：对农民工工资支付负总责</a:t>
            </a: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pic>
        <p:nvPicPr>
          <p:cNvPr id="12" name="图片 11" descr="303b333437303939373bc4d6d6d3"/>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5824220" y="3152775"/>
            <a:ext cx="438912" cy="438912"/>
          </a:xfrm>
          <a:prstGeom prst="rect">
            <a:avLst/>
          </a:prstGeom>
        </p:spPr>
      </p:pic>
      <p:sp>
        <p:nvSpPr>
          <p:cNvPr id="3" name="任意多边形 2"/>
          <p:cNvSpPr/>
          <p:nvPr>
            <p:custDataLst>
              <p:tags r:id="rId28"/>
            </p:custDataLst>
          </p:nvPr>
        </p:nvSpPr>
        <p:spPr>
          <a:xfrm>
            <a:off x="7650087" y="3349955"/>
            <a:ext cx="4189344" cy="62293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no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r>
              <a:rPr lang="zh-CN" altLang="en-US" b="1" spc="150" dirty="0">
                <a:solidFill>
                  <a:schemeClr val="tx1"/>
                </a:solidFill>
                <a:latin typeface="仿宋" panose="02010609060101010101" charset="-122"/>
                <a:ea typeface="仿宋" panose="02010609060101010101" charset="-122"/>
                <a:cs typeface="仿宋" panose="02010609060101010101" charset="-122"/>
                <a:sym typeface="+mn-ea"/>
              </a:rPr>
              <a:t>（施工许可发放、合同报送信息比对）</a:t>
            </a:r>
            <a:endParaRPr lang="zh-CN" altLang="en-US" b="1" spc="150" dirty="0">
              <a:solidFill>
                <a:schemeClr val="tx1"/>
              </a:solidFill>
              <a:latin typeface="仿宋" panose="02010609060101010101" charset="-122"/>
              <a:ea typeface="仿宋" panose="02010609060101010101" charset="-122"/>
              <a:cs typeface="仿宋" panose="02010609060101010101" charset="-122"/>
              <a:sym typeface="+mn-ea"/>
            </a:endParaRPr>
          </a:p>
        </p:txBody>
      </p:sp>
    </p:spTree>
    <p:custDataLst>
      <p:tags r:id="rId2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2" name="文本框 1"/>
          <p:cNvSpPr txBox="1"/>
          <p:nvPr/>
        </p:nvSpPr>
        <p:spPr>
          <a:xfrm>
            <a:off x="573405" y="92075"/>
            <a:ext cx="4521200" cy="583565"/>
          </a:xfrm>
          <a:prstGeom prst="rect">
            <a:avLst/>
          </a:prstGeom>
          <a:noFill/>
        </p:spPr>
        <p:txBody>
          <a:bodyPr wrap="square" rtlCol="0" anchor="t">
            <a:spAutoFit/>
          </a:bodyPr>
          <a:lstStyle/>
          <a:p>
            <a:r>
              <a:rPr lang="zh-CN" altLang="en-US" sz="3200" b="1"/>
              <a:t>专用账户的开立和撤销</a:t>
            </a:r>
            <a:endParaRPr lang="zh-CN" altLang="en-US" sz="3200" b="1"/>
          </a:p>
        </p:txBody>
      </p:sp>
      <p:cxnSp>
        <p:nvCxnSpPr>
          <p:cNvPr id="110" name="直接连接符 109"/>
          <p:cNvCxnSpPr/>
          <p:nvPr>
            <p:custDataLst>
              <p:tags r:id="rId2"/>
            </p:custDataLst>
          </p:nvPr>
        </p:nvCxnSpPr>
        <p:spPr>
          <a:xfrm flipV="1">
            <a:off x="6744335" y="2497455"/>
            <a:ext cx="54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55" name="Rectangle 79"/>
          <p:cNvSpPr>
            <a:spLocks noChangeArrowheads="1"/>
          </p:cNvSpPr>
          <p:nvPr>
            <p:custDataLst>
              <p:tags r:id="rId3"/>
            </p:custDataLst>
          </p:nvPr>
        </p:nvSpPr>
        <p:spPr bwMode="auto">
          <a:xfrm>
            <a:off x="11840845" y="2184400"/>
            <a:ext cx="64770" cy="628015"/>
          </a:xfrm>
          <a:prstGeom prst="rect">
            <a:avLst/>
          </a:pr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15" name="任意多边形 114"/>
          <p:cNvSpPr/>
          <p:nvPr>
            <p:custDataLst>
              <p:tags r:id="rId4"/>
            </p:custDataLst>
          </p:nvPr>
        </p:nvSpPr>
        <p:spPr>
          <a:xfrm>
            <a:off x="7284085" y="2223770"/>
            <a:ext cx="4556760" cy="52768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77" name="文本框 76"/>
          <p:cNvSpPr txBox="1"/>
          <p:nvPr>
            <p:custDataLst>
              <p:tags r:id="rId5"/>
            </p:custDataLst>
          </p:nvPr>
        </p:nvSpPr>
        <p:spPr>
          <a:xfrm>
            <a:off x="7418705" y="2223135"/>
            <a:ext cx="4363085" cy="501015"/>
          </a:xfrm>
          <a:prstGeom prst="rect">
            <a:avLst/>
          </a:prstGeom>
          <a:noFill/>
        </p:spPr>
        <p:txBody>
          <a:bodyPr wrap="square" lIns="90000" tIns="46800" rIns="90000" bIns="46800" rtlCol="0"/>
          <a:lstStyle/>
          <a:p>
            <a:pPr algn="l">
              <a:lnSpc>
                <a:spcPct val="120000"/>
              </a:lnSpc>
            </a:pPr>
            <a:r>
              <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rPr>
              <a:t>总包单位提供：</a:t>
            </a:r>
            <a:r>
              <a:rPr lang="zh-CN" altLang="en-US" sz="2400" b="1">
                <a:latin typeface="仿宋" panose="02010609060101010101" charset="-122"/>
                <a:ea typeface="仿宋" panose="02010609060101010101" charset="-122"/>
                <a:cs typeface="仿宋" panose="02010609060101010101" charset="-122"/>
                <a:sym typeface="+mn-ea"/>
              </a:rPr>
              <a:t>《开立申请表》</a:t>
            </a: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a:p>
            <a:pPr algn="l">
              <a:lnSpc>
                <a:spcPct val="120000"/>
              </a:lnSpc>
            </a:pP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sp>
        <p:nvSpPr>
          <p:cNvPr id="57" name="Freeform 29"/>
          <p:cNvSpPr/>
          <p:nvPr>
            <p:custDataLst>
              <p:tags r:id="rId6"/>
            </p:custDataLst>
          </p:nvPr>
        </p:nvSpPr>
        <p:spPr bwMode="auto">
          <a:xfrm>
            <a:off x="5697855" y="301625"/>
            <a:ext cx="685165" cy="6437630"/>
          </a:xfrm>
          <a:custGeom>
            <a:avLst/>
            <a:gdLst>
              <a:gd name="T0" fmla="*/ 0 w 673"/>
              <a:gd name="T1" fmla="*/ 99 h 5847"/>
              <a:gd name="T2" fmla="*/ 336 w 673"/>
              <a:gd name="T3" fmla="*/ 0 h 5847"/>
              <a:gd name="T4" fmla="*/ 673 w 673"/>
              <a:gd name="T5" fmla="*/ 99 h 5847"/>
              <a:gd name="T6" fmla="*/ 673 w 673"/>
              <a:gd name="T7" fmla="*/ 5847 h 5847"/>
              <a:gd name="T8" fmla="*/ 0 w 673"/>
              <a:gd name="T9" fmla="*/ 5847 h 5847"/>
              <a:gd name="T10" fmla="*/ 0 w 673"/>
              <a:gd name="T11" fmla="*/ 99 h 5847"/>
            </a:gdLst>
            <a:ahLst/>
            <a:cxnLst>
              <a:cxn ang="0">
                <a:pos x="T0" y="T1"/>
              </a:cxn>
              <a:cxn ang="0">
                <a:pos x="T2" y="T3"/>
              </a:cxn>
              <a:cxn ang="0">
                <a:pos x="T4" y="T5"/>
              </a:cxn>
              <a:cxn ang="0">
                <a:pos x="T6" y="T7"/>
              </a:cxn>
              <a:cxn ang="0">
                <a:pos x="T8" y="T9"/>
              </a:cxn>
              <a:cxn ang="0">
                <a:pos x="T10" y="T11"/>
              </a:cxn>
            </a:cxnLst>
            <a:rect l="0" t="0" r="r" b="b"/>
            <a:pathLst>
              <a:path w="673" h="5847">
                <a:moveTo>
                  <a:pt x="0" y="99"/>
                </a:moveTo>
                <a:lnTo>
                  <a:pt x="336" y="0"/>
                </a:lnTo>
                <a:lnTo>
                  <a:pt x="673" y="99"/>
                </a:lnTo>
                <a:lnTo>
                  <a:pt x="673" y="5847"/>
                </a:lnTo>
                <a:lnTo>
                  <a:pt x="0" y="5847"/>
                </a:lnTo>
                <a:lnTo>
                  <a:pt x="0" y="99"/>
                </a:lnTo>
                <a:close/>
              </a:path>
            </a:pathLst>
          </a:custGeom>
          <a:solidFill>
            <a:sysClr val="window" lastClr="FFFFFF">
              <a:lumMod val="95000"/>
            </a:sys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58" name="任意多边形 173"/>
          <p:cNvSpPr/>
          <p:nvPr>
            <p:custDataLst>
              <p:tags r:id="rId7"/>
            </p:custDataLst>
          </p:nvPr>
        </p:nvSpPr>
        <p:spPr bwMode="auto">
          <a:xfrm>
            <a:off x="5714365" y="294640"/>
            <a:ext cx="332740" cy="6434455"/>
          </a:xfrm>
          <a:custGeom>
            <a:avLst/>
            <a:gdLst>
              <a:gd name="connsiteX0" fmla="*/ 333042 w 333042"/>
              <a:gd name="connsiteY0" fmla="*/ 0 h 6434447"/>
              <a:gd name="connsiteX1" fmla="*/ 333042 w 333042"/>
              <a:gd name="connsiteY1" fmla="*/ 6434447 h 6434447"/>
              <a:gd name="connsiteX2" fmla="*/ 0 w 333042"/>
              <a:gd name="connsiteY2" fmla="*/ 6434447 h 6434447"/>
              <a:gd name="connsiteX3" fmla="*/ 0 w 333042"/>
              <a:gd name="connsiteY3" fmla="*/ 106122 h 6434447"/>
            </a:gdLst>
            <a:ahLst/>
            <a:cxnLst>
              <a:cxn ang="0">
                <a:pos x="connsiteX0" y="connsiteY0"/>
              </a:cxn>
              <a:cxn ang="0">
                <a:pos x="connsiteX1" y="connsiteY1"/>
              </a:cxn>
              <a:cxn ang="0">
                <a:pos x="connsiteX2" y="connsiteY2"/>
              </a:cxn>
              <a:cxn ang="0">
                <a:pos x="connsiteX3" y="connsiteY3"/>
              </a:cxn>
            </a:cxnLst>
            <a:rect l="l" t="t" r="r" b="b"/>
            <a:pathLst>
              <a:path w="333042" h="6434447">
                <a:moveTo>
                  <a:pt x="333042" y="0"/>
                </a:moveTo>
                <a:lnTo>
                  <a:pt x="333042" y="6434447"/>
                </a:lnTo>
                <a:lnTo>
                  <a:pt x="0" y="6434447"/>
                </a:lnTo>
                <a:lnTo>
                  <a:pt x="0" y="106122"/>
                </a:ln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a:lnSpc>
                <a:spcPct val="120000"/>
              </a:lnSpc>
            </a:pPr>
            <a:endParaRPr lang="zh-CN" altLang="en-US">
              <a:latin typeface="Arial" panose="020B0604020202020204" pitchFamily="34" charset="0"/>
              <a:ea typeface="微软雅黑" panose="020B0503020204020204" charset="-122"/>
            </a:endParaRPr>
          </a:p>
        </p:txBody>
      </p:sp>
      <p:sp>
        <p:nvSpPr>
          <p:cNvPr id="59" name="Freeform 33"/>
          <p:cNvSpPr/>
          <p:nvPr>
            <p:custDataLst>
              <p:tags r:id="rId8"/>
            </p:custDataLst>
          </p:nvPr>
        </p:nvSpPr>
        <p:spPr bwMode="auto">
          <a:xfrm>
            <a:off x="5476875" y="2035810"/>
            <a:ext cx="1132840" cy="924560"/>
          </a:xfrm>
          <a:custGeom>
            <a:avLst/>
            <a:gdLst>
              <a:gd name="T0" fmla="*/ 0 w 1113"/>
              <a:gd name="T1" fmla="*/ 742 h 908"/>
              <a:gd name="T2" fmla="*/ 556 w 1113"/>
              <a:gd name="T3" fmla="*/ 908 h 908"/>
              <a:gd name="T4" fmla="*/ 1113 w 1113"/>
              <a:gd name="T5" fmla="*/ 742 h 908"/>
              <a:gd name="T6" fmla="*/ 1113 w 1113"/>
              <a:gd name="T7" fmla="*/ 0 h 908"/>
              <a:gd name="T8" fmla="*/ 556 w 1113"/>
              <a:gd name="T9" fmla="*/ 166 h 908"/>
              <a:gd name="T10" fmla="*/ 0 w 1113"/>
              <a:gd name="T11" fmla="*/ 0 h 908"/>
              <a:gd name="T12" fmla="*/ 0 w 1113"/>
              <a:gd name="T13" fmla="*/ 742 h 908"/>
            </a:gdLst>
            <a:ahLst/>
            <a:cxnLst>
              <a:cxn ang="0">
                <a:pos x="T0" y="T1"/>
              </a:cxn>
              <a:cxn ang="0">
                <a:pos x="T2" y="T3"/>
              </a:cxn>
              <a:cxn ang="0">
                <a:pos x="T4" y="T5"/>
              </a:cxn>
              <a:cxn ang="0">
                <a:pos x="T6" y="T7"/>
              </a:cxn>
              <a:cxn ang="0">
                <a:pos x="T8" y="T9"/>
              </a:cxn>
              <a:cxn ang="0">
                <a:pos x="T10" y="T11"/>
              </a:cxn>
              <a:cxn ang="0">
                <a:pos x="T12" y="T13"/>
              </a:cxn>
            </a:cxnLst>
            <a:rect l="0" t="0" r="r" b="b"/>
            <a:pathLst>
              <a:path w="1113" h="908">
                <a:moveTo>
                  <a:pt x="0" y="742"/>
                </a:moveTo>
                <a:lnTo>
                  <a:pt x="556" y="908"/>
                </a:lnTo>
                <a:lnTo>
                  <a:pt x="1113" y="742"/>
                </a:lnTo>
                <a:lnTo>
                  <a:pt x="1113" y="0"/>
                </a:lnTo>
                <a:lnTo>
                  <a:pt x="556" y="166"/>
                </a:lnTo>
                <a:lnTo>
                  <a:pt x="0" y="0"/>
                </a:lnTo>
                <a:lnTo>
                  <a:pt x="0" y="742"/>
                </a:lnTo>
                <a:close/>
              </a:path>
            </a:pathLst>
          </a:cu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5" name="Freeform 16"/>
          <p:cNvSpPr>
            <a:spLocks noEditPoints="1"/>
          </p:cNvSpPr>
          <p:nvPr>
            <p:custDataLst>
              <p:tags r:id="rId9"/>
            </p:custDataLst>
          </p:nvPr>
        </p:nvSpPr>
        <p:spPr bwMode="auto">
          <a:xfrm>
            <a:off x="5476875" y="1979295"/>
            <a:ext cx="1132840" cy="133350"/>
          </a:xfrm>
          <a:custGeom>
            <a:avLst/>
            <a:gdLst>
              <a:gd name="T0" fmla="*/ 220 w 1113"/>
              <a:gd name="T1" fmla="*/ 0 h 131"/>
              <a:gd name="T2" fmla="*/ 0 w 1113"/>
              <a:gd name="T3" fmla="*/ 64 h 131"/>
              <a:gd name="T4" fmla="*/ 220 w 1113"/>
              <a:gd name="T5" fmla="*/ 131 h 131"/>
              <a:gd name="T6" fmla="*/ 220 w 1113"/>
              <a:gd name="T7" fmla="*/ 0 h 131"/>
              <a:gd name="T8" fmla="*/ 893 w 1113"/>
              <a:gd name="T9" fmla="*/ 0 h 131"/>
              <a:gd name="T10" fmla="*/ 893 w 1113"/>
              <a:gd name="T11" fmla="*/ 131 h 131"/>
              <a:gd name="T12" fmla="*/ 1113 w 1113"/>
              <a:gd name="T13" fmla="*/ 64 h 131"/>
              <a:gd name="T14" fmla="*/ 893 w 111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31">
                <a:moveTo>
                  <a:pt x="220" y="0"/>
                </a:moveTo>
                <a:lnTo>
                  <a:pt x="0" y="64"/>
                </a:lnTo>
                <a:lnTo>
                  <a:pt x="220" y="131"/>
                </a:lnTo>
                <a:lnTo>
                  <a:pt x="220" y="0"/>
                </a:lnTo>
                <a:moveTo>
                  <a:pt x="893" y="0"/>
                </a:moveTo>
                <a:lnTo>
                  <a:pt x="893" y="131"/>
                </a:lnTo>
                <a:lnTo>
                  <a:pt x="1113" y="64"/>
                </a:lnTo>
                <a:lnTo>
                  <a:pt x="893" y="0"/>
                </a:lnTo>
              </a:path>
            </a:pathLst>
          </a:custGeom>
          <a:solidFill>
            <a:srgbClr val="8590CA">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405" y="1129665"/>
            <a:ext cx="4923155" cy="5077460"/>
          </a:xfrm>
          <a:prstGeom prst="rect">
            <a:avLst/>
          </a:prstGeom>
          <a:noFill/>
        </p:spPr>
        <p:txBody>
          <a:bodyPr wrap="square" rtlCol="0" anchor="t">
            <a:spAutoFit/>
          </a:bodyPr>
          <a:lstStyle/>
          <a:p>
            <a:pPr algn="l" fontAlgn="auto">
              <a:lnSpc>
                <a:spcPct val="150000"/>
              </a:lnSpc>
            </a:pPr>
            <a:r>
              <a:rPr lang="en-US" altLang="zh-CN" sz="2400" b="1">
                <a:latin typeface="仿宋" panose="02010609060101010101" charset="-122"/>
                <a:ea typeface="仿宋" panose="02010609060101010101" charset="-122"/>
                <a:cs typeface="仿宋" panose="02010609060101010101" charset="-122"/>
                <a:sym typeface="+mn-ea"/>
              </a:rPr>
              <a:t>    </a:t>
            </a:r>
            <a:r>
              <a:rPr lang="zh-CN" altLang="en-US" sz="2400" b="1">
                <a:latin typeface="仿宋" panose="02010609060101010101" charset="-122"/>
                <a:ea typeface="仿宋" panose="02010609060101010101" charset="-122"/>
                <a:cs typeface="仿宋" panose="02010609060101010101" charset="-122"/>
                <a:sym typeface="+mn-ea"/>
              </a:rPr>
              <a:t>总包单位申请开立项目农民工工资专用账户，应当向银行提供《上海市工程建设领域农民工工资专用账户开立申请表》（以下简称《开立申请表》），开户银行依据《开立申请表》开设专用账户，并签订《上海市工程建设领域农民工工资资金支付管理协议》（以下简称《管理协议》）。</a:t>
            </a:r>
            <a:endParaRPr lang="zh-CN" altLang="en-US" sz="2400" b="1">
              <a:latin typeface="仿宋" panose="02010609060101010101" charset="-122"/>
              <a:ea typeface="仿宋" panose="02010609060101010101" charset="-122"/>
              <a:cs typeface="仿宋" panose="02010609060101010101" charset="-122"/>
              <a:sym typeface="+mn-ea"/>
            </a:endParaRPr>
          </a:p>
        </p:txBody>
      </p:sp>
      <p:pic>
        <p:nvPicPr>
          <p:cNvPr id="5" name="图片 4" descr="303b333437303934333bb1cabcc7b1be"/>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5821045" y="2312670"/>
            <a:ext cx="438912" cy="438912"/>
          </a:xfrm>
          <a:prstGeom prst="rect">
            <a:avLst/>
          </a:prstGeom>
        </p:spPr>
      </p:pic>
      <p:cxnSp>
        <p:nvCxnSpPr>
          <p:cNvPr id="3" name="直接连接符 2"/>
          <p:cNvCxnSpPr/>
          <p:nvPr>
            <p:custDataLst>
              <p:tags r:id="rId12"/>
            </p:custDataLst>
          </p:nvPr>
        </p:nvCxnSpPr>
        <p:spPr>
          <a:xfrm flipV="1">
            <a:off x="6739890" y="4143375"/>
            <a:ext cx="54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6" name="Rectangle 79"/>
          <p:cNvSpPr>
            <a:spLocks noChangeArrowheads="1"/>
          </p:cNvSpPr>
          <p:nvPr>
            <p:custDataLst>
              <p:tags r:id="rId13"/>
            </p:custDataLst>
          </p:nvPr>
        </p:nvSpPr>
        <p:spPr bwMode="auto">
          <a:xfrm>
            <a:off x="11836400" y="3786505"/>
            <a:ext cx="64770" cy="628015"/>
          </a:xfrm>
          <a:prstGeom prst="rect">
            <a:avLst/>
          </a:pr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7" name="任意多边形 6"/>
          <p:cNvSpPr/>
          <p:nvPr>
            <p:custDataLst>
              <p:tags r:id="rId14"/>
            </p:custDataLst>
          </p:nvPr>
        </p:nvSpPr>
        <p:spPr>
          <a:xfrm>
            <a:off x="7279005" y="3852545"/>
            <a:ext cx="4557395" cy="56197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8" name="文本框 7"/>
          <p:cNvSpPr txBox="1"/>
          <p:nvPr>
            <p:custDataLst>
              <p:tags r:id="rId15"/>
            </p:custDataLst>
          </p:nvPr>
        </p:nvSpPr>
        <p:spPr>
          <a:xfrm>
            <a:off x="7418705" y="3852545"/>
            <a:ext cx="3890010" cy="625475"/>
          </a:xfrm>
          <a:prstGeom prst="rect">
            <a:avLst/>
          </a:prstGeom>
          <a:noFill/>
        </p:spPr>
        <p:txBody>
          <a:bodyPr wrap="square" lIns="90000" tIns="46800" rIns="90000" bIns="46800" rtlCol="0"/>
          <a:lstStyle/>
          <a:p>
            <a:pPr algn="l">
              <a:lnSpc>
                <a:spcPct val="120000"/>
              </a:lnSpc>
            </a:pPr>
            <a:r>
              <a:rPr lang="zh-CN" altLang="en-US" sz="2400" b="1">
                <a:latin typeface="仿宋" panose="02010609060101010101" charset="-122"/>
                <a:ea typeface="仿宋" panose="02010609060101010101" charset="-122"/>
                <a:cs typeface="仿宋" panose="02010609060101010101" charset="-122"/>
                <a:sym typeface="+mn-ea"/>
              </a:rPr>
              <a:t>开户银行签订</a:t>
            </a:r>
            <a:r>
              <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《管理协议》</a:t>
            </a: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a:p>
            <a:pPr algn="l">
              <a:lnSpc>
                <a:spcPct val="120000"/>
              </a:lnSpc>
            </a:pPr>
            <a:endParaRPr lang="zh-CN" altLang="en-US" sz="24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sp>
        <p:nvSpPr>
          <p:cNvPr id="13" name="Freeform 33"/>
          <p:cNvSpPr/>
          <p:nvPr>
            <p:custDataLst>
              <p:tags r:id="rId16"/>
            </p:custDataLst>
          </p:nvPr>
        </p:nvSpPr>
        <p:spPr bwMode="auto">
          <a:xfrm>
            <a:off x="5472430" y="3681730"/>
            <a:ext cx="1132840" cy="924560"/>
          </a:xfrm>
          <a:custGeom>
            <a:avLst/>
            <a:gdLst>
              <a:gd name="T0" fmla="*/ 0 w 1113"/>
              <a:gd name="T1" fmla="*/ 742 h 908"/>
              <a:gd name="T2" fmla="*/ 556 w 1113"/>
              <a:gd name="T3" fmla="*/ 908 h 908"/>
              <a:gd name="T4" fmla="*/ 1113 w 1113"/>
              <a:gd name="T5" fmla="*/ 742 h 908"/>
              <a:gd name="T6" fmla="*/ 1113 w 1113"/>
              <a:gd name="T7" fmla="*/ 0 h 908"/>
              <a:gd name="T8" fmla="*/ 556 w 1113"/>
              <a:gd name="T9" fmla="*/ 166 h 908"/>
              <a:gd name="T10" fmla="*/ 0 w 1113"/>
              <a:gd name="T11" fmla="*/ 0 h 908"/>
              <a:gd name="T12" fmla="*/ 0 w 1113"/>
              <a:gd name="T13" fmla="*/ 742 h 908"/>
            </a:gdLst>
            <a:ahLst/>
            <a:cxnLst>
              <a:cxn ang="0">
                <a:pos x="T0" y="T1"/>
              </a:cxn>
              <a:cxn ang="0">
                <a:pos x="T2" y="T3"/>
              </a:cxn>
              <a:cxn ang="0">
                <a:pos x="T4" y="T5"/>
              </a:cxn>
              <a:cxn ang="0">
                <a:pos x="T6" y="T7"/>
              </a:cxn>
              <a:cxn ang="0">
                <a:pos x="T8" y="T9"/>
              </a:cxn>
              <a:cxn ang="0">
                <a:pos x="T10" y="T11"/>
              </a:cxn>
              <a:cxn ang="0">
                <a:pos x="T12" y="T13"/>
              </a:cxn>
            </a:cxnLst>
            <a:rect l="0" t="0" r="r" b="b"/>
            <a:pathLst>
              <a:path w="1113" h="908">
                <a:moveTo>
                  <a:pt x="0" y="742"/>
                </a:moveTo>
                <a:lnTo>
                  <a:pt x="556" y="908"/>
                </a:lnTo>
                <a:lnTo>
                  <a:pt x="1113" y="742"/>
                </a:lnTo>
                <a:lnTo>
                  <a:pt x="1113" y="0"/>
                </a:lnTo>
                <a:lnTo>
                  <a:pt x="556" y="166"/>
                </a:lnTo>
                <a:lnTo>
                  <a:pt x="0" y="0"/>
                </a:lnTo>
                <a:lnTo>
                  <a:pt x="0" y="742"/>
                </a:lnTo>
                <a:close/>
              </a:path>
            </a:pathLst>
          </a:cu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4" name="Freeform 16"/>
          <p:cNvSpPr>
            <a:spLocks noEditPoints="1"/>
          </p:cNvSpPr>
          <p:nvPr>
            <p:custDataLst>
              <p:tags r:id="rId17"/>
            </p:custDataLst>
          </p:nvPr>
        </p:nvSpPr>
        <p:spPr bwMode="auto">
          <a:xfrm>
            <a:off x="5472430" y="3625215"/>
            <a:ext cx="1132840" cy="133350"/>
          </a:xfrm>
          <a:custGeom>
            <a:avLst/>
            <a:gdLst>
              <a:gd name="T0" fmla="*/ 220 w 1113"/>
              <a:gd name="T1" fmla="*/ 0 h 131"/>
              <a:gd name="T2" fmla="*/ 0 w 1113"/>
              <a:gd name="T3" fmla="*/ 64 h 131"/>
              <a:gd name="T4" fmla="*/ 220 w 1113"/>
              <a:gd name="T5" fmla="*/ 131 h 131"/>
              <a:gd name="T6" fmla="*/ 220 w 1113"/>
              <a:gd name="T7" fmla="*/ 0 h 131"/>
              <a:gd name="T8" fmla="*/ 893 w 1113"/>
              <a:gd name="T9" fmla="*/ 0 h 131"/>
              <a:gd name="T10" fmla="*/ 893 w 1113"/>
              <a:gd name="T11" fmla="*/ 131 h 131"/>
              <a:gd name="T12" fmla="*/ 1113 w 1113"/>
              <a:gd name="T13" fmla="*/ 64 h 131"/>
              <a:gd name="T14" fmla="*/ 893 w 111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31">
                <a:moveTo>
                  <a:pt x="220" y="0"/>
                </a:moveTo>
                <a:lnTo>
                  <a:pt x="0" y="64"/>
                </a:lnTo>
                <a:lnTo>
                  <a:pt x="220" y="131"/>
                </a:lnTo>
                <a:lnTo>
                  <a:pt x="220" y="0"/>
                </a:lnTo>
                <a:moveTo>
                  <a:pt x="893" y="0"/>
                </a:moveTo>
                <a:lnTo>
                  <a:pt x="893" y="131"/>
                </a:lnTo>
                <a:lnTo>
                  <a:pt x="1113" y="64"/>
                </a:lnTo>
                <a:lnTo>
                  <a:pt x="893" y="0"/>
                </a:lnTo>
              </a:path>
            </a:pathLst>
          </a:custGeom>
          <a:solidFill>
            <a:srgbClr val="8590CA">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pic>
        <p:nvPicPr>
          <p:cNvPr id="17" name="图片 16" descr="303b333437303936363bb1cabcc7"/>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5810250" y="3970020"/>
            <a:ext cx="438912" cy="438912"/>
          </a:xfrm>
          <a:prstGeom prst="rect">
            <a:avLst/>
          </a:prstGeom>
        </p:spPr>
      </p:pic>
    </p:spTree>
    <p:custDataLst>
      <p:tags r:id="rId2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2" name="文本框 1"/>
          <p:cNvSpPr txBox="1"/>
          <p:nvPr/>
        </p:nvSpPr>
        <p:spPr>
          <a:xfrm>
            <a:off x="573405" y="92075"/>
            <a:ext cx="4521200" cy="583565"/>
          </a:xfrm>
          <a:prstGeom prst="rect">
            <a:avLst/>
          </a:prstGeom>
          <a:noFill/>
        </p:spPr>
        <p:txBody>
          <a:bodyPr wrap="square" rtlCol="0" anchor="t">
            <a:spAutoFit/>
          </a:bodyPr>
          <a:lstStyle/>
          <a:p>
            <a:r>
              <a:rPr lang="zh-CN" altLang="en-US" sz="3200" b="1"/>
              <a:t>专用账户的开立和撤销</a:t>
            </a:r>
            <a:endParaRPr lang="zh-CN" altLang="en-US" sz="3200" b="1"/>
          </a:p>
        </p:txBody>
      </p:sp>
      <p:sp>
        <p:nvSpPr>
          <p:cNvPr id="34" name="圆角矩形 33"/>
          <p:cNvSpPr/>
          <p:nvPr/>
        </p:nvSpPr>
        <p:spPr>
          <a:xfrm>
            <a:off x="110490" y="834390"/>
            <a:ext cx="6526530" cy="26022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9405" y="1539875"/>
            <a:ext cx="4775200" cy="3416320"/>
          </a:xfrm>
          <a:prstGeom prst="rect">
            <a:avLst/>
          </a:prstGeom>
          <a:noFill/>
        </p:spPr>
        <p:txBody>
          <a:bodyPr wrap="square" rtlCol="0" anchor="t">
            <a:spAutoFit/>
          </a:bodyPr>
          <a:lstStyle/>
          <a:p>
            <a:pPr>
              <a:lnSpc>
                <a:spcPct val="150000"/>
              </a:lnSpc>
            </a:pPr>
            <a:r>
              <a:rPr lang="en-US" altLang="zh-CN" sz="2400" b="1" dirty="0">
                <a:solidFill>
                  <a:schemeClr val="tx1"/>
                </a:solidFill>
                <a:latin typeface="仿宋" panose="02010609060101010101" charset="-122"/>
                <a:ea typeface="仿宋" panose="02010609060101010101" charset="-122"/>
                <a:cs typeface="仿宋" panose="02010609060101010101" charset="-122"/>
                <a:sym typeface="+mn-ea"/>
              </a:rPr>
              <a:t>    </a:t>
            </a: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总包单位登录本市建设工程实名制管理系统企业端生成下载</a:t>
            </a:r>
            <a:r>
              <a:rPr sz="2400" b="1" dirty="0">
                <a:solidFill>
                  <a:schemeClr val="tx1"/>
                </a:solidFill>
                <a:latin typeface="仿宋" panose="02010609060101010101" charset="-122"/>
                <a:ea typeface="仿宋" panose="02010609060101010101" charset="-122"/>
                <a:cs typeface="仿宋" panose="02010609060101010101" charset="-122"/>
                <a:sym typeface="+mn-ea"/>
              </a:rPr>
              <a:t>《</a:t>
            </a:r>
            <a:r>
              <a:rPr sz="2400" b="1" dirty="0" err="1">
                <a:solidFill>
                  <a:schemeClr val="tx1"/>
                </a:solidFill>
                <a:latin typeface="仿宋" panose="02010609060101010101" charset="-122"/>
                <a:ea typeface="仿宋" panose="02010609060101010101" charset="-122"/>
                <a:cs typeface="仿宋" panose="02010609060101010101" charset="-122"/>
                <a:sym typeface="+mn-ea"/>
              </a:rPr>
              <a:t>开立申请表</a:t>
            </a:r>
            <a:r>
              <a:rPr sz="24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a:t>
            </a:r>
            <a:endParaRPr 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endParaRPr lang="en-US" sz="2400" b="1" dirty="0">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总包单位盖章，填写好联系人和联系方式后申请开户。</a:t>
            </a:r>
            <a:endParaRPr sz="2400" b="1" dirty="0">
              <a:solidFill>
                <a:schemeClr val="tx1"/>
              </a:solidFill>
              <a:latin typeface="仿宋" panose="02010609060101010101" charset="-122"/>
              <a:ea typeface="仿宋" panose="02010609060101010101" charset="-122"/>
              <a:cs typeface="仿宋" panose="02010609060101010101" charset="-122"/>
              <a:sym typeface="+mn-ea"/>
            </a:endParaRPr>
          </a:p>
        </p:txBody>
      </p:sp>
      <p:pic>
        <p:nvPicPr>
          <p:cNvPr id="5" name="图片 4" descr="开立申请表"/>
          <p:cNvPicPr>
            <a:picLocks noChangeAspect="1"/>
          </p:cNvPicPr>
          <p:nvPr>
            <p:custDataLst>
              <p:tags r:id="rId2"/>
            </p:custDataLst>
          </p:nvPr>
        </p:nvPicPr>
        <p:blipFill>
          <a:blip r:embed="rId3" cstate="print"/>
          <a:stretch>
            <a:fillRect/>
          </a:stretch>
        </p:blipFill>
        <p:spPr>
          <a:xfrm>
            <a:off x="5668452" y="1341418"/>
            <a:ext cx="6294120" cy="4175125"/>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t>注：分包单位委托代发清单（样表可从本市建设工程实名制管理系统中下载），该清单作为资金支付管理协议组成部分，供银行备案留存。</a:t>
            </a:r>
            <a:endParaRPr lang="en-US" altLang="zh-CN" dirty="0"/>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2" name="文本框 1"/>
          <p:cNvSpPr txBox="1"/>
          <p:nvPr/>
        </p:nvSpPr>
        <p:spPr>
          <a:xfrm>
            <a:off x="573405" y="92075"/>
            <a:ext cx="4521200" cy="583565"/>
          </a:xfrm>
          <a:prstGeom prst="rect">
            <a:avLst/>
          </a:prstGeom>
          <a:noFill/>
        </p:spPr>
        <p:txBody>
          <a:bodyPr wrap="square" rtlCol="0" anchor="t">
            <a:spAutoFit/>
          </a:bodyPr>
          <a:lstStyle/>
          <a:p>
            <a:r>
              <a:rPr lang="zh-CN" altLang="en-US" sz="3200" b="1"/>
              <a:t>专用账户的开立和撤销</a:t>
            </a:r>
            <a:endParaRPr lang="zh-CN" altLang="en-US" sz="3200" b="1"/>
          </a:p>
        </p:txBody>
      </p:sp>
      <p:sp>
        <p:nvSpPr>
          <p:cNvPr id="34" name="圆角矩形 33"/>
          <p:cNvSpPr/>
          <p:nvPr/>
        </p:nvSpPr>
        <p:spPr>
          <a:xfrm>
            <a:off x="110490" y="834390"/>
            <a:ext cx="6526530" cy="26022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88218" y="919456"/>
            <a:ext cx="5595893" cy="6740307"/>
          </a:xfrm>
          <a:prstGeom prst="rect">
            <a:avLst/>
          </a:prstGeom>
          <a:noFill/>
        </p:spPr>
        <p:txBody>
          <a:bodyPr wrap="square" rtlCol="0" anchor="t">
            <a:spAutoFit/>
          </a:bodyPr>
          <a:lstStyle/>
          <a:p>
            <a:pPr>
              <a:lnSpc>
                <a:spcPct val="150000"/>
              </a:lnSpc>
            </a:pPr>
            <a:r>
              <a:rPr lang="en-US" sz="2400" b="1" dirty="0">
                <a:latin typeface="仿宋" panose="02010609060101010101" charset="-122"/>
                <a:ea typeface="仿宋" panose="02010609060101010101" charset="-122"/>
                <a:cs typeface="仿宋" panose="02010609060101010101" charset="-122"/>
                <a:sym typeface="+mn-ea"/>
              </a:rPr>
              <a:t>    </a:t>
            </a:r>
            <a:r>
              <a:rPr sz="2400" b="1" u="sng" dirty="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400" u="sng" dirty="0">
                <a:solidFill>
                  <a:srgbClr val="FF0000"/>
                </a:solidFill>
              </a:rPr>
              <a:t>管理协议</a:t>
            </a:r>
            <a:r>
              <a:rPr sz="2400" b="1" u="sng" dirty="0">
                <a:solidFill>
                  <a:srgbClr val="FF0000"/>
                </a:solidFill>
                <a:latin typeface="仿宋" panose="02010609060101010101" charset="-122"/>
                <a:ea typeface="仿宋" panose="02010609060101010101" charset="-122"/>
                <a:cs typeface="仿宋" panose="02010609060101010101" charset="-122"/>
                <a:sym typeface="+mn-ea"/>
              </a:rPr>
              <a:t>》</a:t>
            </a:r>
            <a:r>
              <a:rPr sz="2400" b="1" u="sng" dirty="0" err="1">
                <a:solidFill>
                  <a:srgbClr val="FF0000"/>
                </a:solidFill>
                <a:latin typeface="仿宋" panose="02010609060101010101" charset="-122"/>
                <a:ea typeface="仿宋" panose="02010609060101010101" charset="-122"/>
                <a:cs typeface="仿宋" panose="02010609060101010101" charset="-122"/>
                <a:sym typeface="+mn-ea"/>
              </a:rPr>
              <a:t>在实名制官网首页</a:t>
            </a:r>
            <a:r>
              <a:rPr lang="zh-CN" sz="2400" b="1" u="sng" dirty="0">
                <a:solidFill>
                  <a:srgbClr val="FF0000"/>
                </a:solidFill>
                <a:latin typeface="仿宋" panose="02010609060101010101" charset="-122"/>
                <a:ea typeface="仿宋" panose="02010609060101010101" charset="-122"/>
                <a:cs typeface="仿宋" panose="02010609060101010101" charset="-122"/>
                <a:sym typeface="+mn-ea"/>
              </a:rPr>
              <a:t>：</a:t>
            </a:r>
            <a:r>
              <a:rPr sz="2400" b="1" u="sng" dirty="0">
                <a:solidFill>
                  <a:srgbClr val="FF0000"/>
                </a:solidFill>
                <a:latin typeface="仿宋" panose="02010609060101010101" charset="-122"/>
                <a:ea typeface="仿宋" panose="02010609060101010101" charset="-122"/>
                <a:cs typeface="仿宋" panose="02010609060101010101" charset="-122"/>
                <a:sym typeface="+mn-ea"/>
                <a:hlinkClick r:id="rId2"/>
              </a:rPr>
              <a:t>https://</a:t>
            </a:r>
            <a:r>
              <a:rPr sz="2400" b="1" u="sng" dirty="0" err="1">
                <a:solidFill>
                  <a:srgbClr val="FF0000"/>
                </a:solidFill>
                <a:latin typeface="仿宋" panose="02010609060101010101" charset="-122"/>
                <a:ea typeface="仿宋" panose="02010609060101010101" charset="-122"/>
                <a:cs typeface="仿宋" panose="02010609060101010101" charset="-122"/>
                <a:sym typeface="+mn-ea"/>
                <a:hlinkClick r:id="rId2"/>
              </a:rPr>
              <a:t>ciac.zjw.sh.gov.cn</a:t>
            </a:r>
            <a:r>
              <a:rPr sz="2400" b="1" u="sng" dirty="0">
                <a:solidFill>
                  <a:srgbClr val="FF0000"/>
                </a:solidFill>
                <a:latin typeface="仿宋" panose="02010609060101010101" charset="-122"/>
                <a:ea typeface="仿宋" panose="02010609060101010101" charset="-122"/>
                <a:cs typeface="仿宋" panose="02010609060101010101" charset="-122"/>
                <a:sym typeface="+mn-ea"/>
                <a:hlinkClick r:id="rId2"/>
              </a:rPr>
              <a:t>/</a:t>
            </a:r>
            <a:r>
              <a:rPr sz="2400" b="1" u="sng" dirty="0" err="1">
                <a:solidFill>
                  <a:srgbClr val="FF0000"/>
                </a:solidFill>
                <a:latin typeface="仿宋" panose="02010609060101010101" charset="-122"/>
                <a:ea typeface="仿宋" panose="02010609060101010101" charset="-122"/>
                <a:cs typeface="仿宋" panose="02010609060101010101" charset="-122"/>
                <a:sym typeface="+mn-ea"/>
                <a:hlinkClick r:id="rId2"/>
              </a:rPr>
              <a:t>WorkerQyWeb</a:t>
            </a:r>
            <a:r>
              <a:rPr sz="2400" b="1" u="sng" dirty="0">
                <a:solidFill>
                  <a:srgbClr val="FF0000"/>
                </a:solidFill>
                <a:latin typeface="仿宋" panose="02010609060101010101" charset="-122"/>
                <a:ea typeface="仿宋" panose="02010609060101010101" charset="-122"/>
                <a:cs typeface="仿宋" panose="02010609060101010101" charset="-122"/>
                <a:sym typeface="+mn-ea"/>
                <a:hlinkClick r:id="rId2"/>
              </a:rPr>
              <a:t>/</a:t>
            </a:r>
            <a:r>
              <a:rPr sz="2400" b="1" u="sng" dirty="0" err="1">
                <a:solidFill>
                  <a:srgbClr val="FF0000"/>
                </a:solidFill>
                <a:latin typeface="仿宋" panose="02010609060101010101" charset="-122"/>
                <a:ea typeface="仿宋" panose="02010609060101010101" charset="-122"/>
                <a:cs typeface="仿宋" panose="02010609060101010101" charset="-122"/>
                <a:sym typeface="+mn-ea"/>
                <a:hlinkClick r:id="rId2"/>
              </a:rPr>
              <a:t>zyry</a:t>
            </a:r>
            <a:r>
              <a:rPr sz="2400" b="1" u="sng" dirty="0">
                <a:solidFill>
                  <a:srgbClr val="FF0000"/>
                </a:solidFill>
                <a:latin typeface="仿宋" panose="02010609060101010101" charset="-122"/>
                <a:ea typeface="仿宋" panose="02010609060101010101" charset="-122"/>
                <a:cs typeface="仿宋" panose="02010609060101010101" charset="-122"/>
                <a:sym typeface="+mn-ea"/>
                <a:hlinkClick r:id="rId2"/>
              </a:rPr>
              <a:t>/</a:t>
            </a:r>
            <a:r>
              <a:rPr sz="2400" b="1" u="sng" dirty="0" err="1">
                <a:solidFill>
                  <a:srgbClr val="FF0000"/>
                </a:solidFill>
                <a:latin typeface="仿宋" panose="02010609060101010101" charset="-122"/>
                <a:ea typeface="仿宋" panose="02010609060101010101" charset="-122"/>
                <a:cs typeface="仿宋" panose="02010609060101010101" charset="-122"/>
                <a:sym typeface="+mn-ea"/>
                <a:hlinkClick r:id="rId2"/>
              </a:rPr>
              <a:t>index.html</a:t>
            </a:r>
            <a:r>
              <a:rPr sz="2400" b="1" u="sng" dirty="0" err="1">
                <a:latin typeface="仿宋" panose="02010609060101010101" charset="-122"/>
                <a:ea typeface="仿宋" panose="02010609060101010101" charset="-122"/>
                <a:cs typeface="仿宋" panose="02010609060101010101" charset="-122"/>
                <a:sym typeface="+mn-ea"/>
              </a:rPr>
              <a:t>中“银行文档”板块下载</a:t>
            </a:r>
            <a:endParaRPr lang="en-US" sz="2400" b="1" u="sng" dirty="0">
              <a:latin typeface="仿宋" panose="02010609060101010101" charset="-122"/>
              <a:ea typeface="仿宋" panose="02010609060101010101" charset="-122"/>
              <a:cs typeface="仿宋" panose="02010609060101010101" charset="-122"/>
              <a:sym typeface="+mn-ea"/>
            </a:endParaRPr>
          </a:p>
          <a:p>
            <a:pPr>
              <a:lnSpc>
                <a:spcPct val="150000"/>
              </a:lnSpc>
            </a:pPr>
            <a:endParaRPr lang="en-US" altLang="zh-CN" sz="2000" dirty="0"/>
          </a:p>
          <a:p>
            <a:pPr>
              <a:lnSpc>
                <a:spcPct val="150000"/>
              </a:lnSpc>
            </a:pPr>
            <a:r>
              <a:rPr lang="zh-CN" altLang="en-US" sz="2000" dirty="0"/>
              <a:t>注：</a:t>
            </a:r>
            <a:r>
              <a:rPr lang="zh-CN" altLang="en-US" sz="2000" u="sng" dirty="0"/>
              <a:t>分包单位委托代发清单（样表可从本市建设工程实名制管理系统中下载），</a:t>
            </a:r>
            <a:r>
              <a:rPr lang="zh-CN" altLang="en-US" sz="2000" dirty="0"/>
              <a:t>该清单作为</a:t>
            </a:r>
            <a:r>
              <a:rPr lang="en-US" altLang="zh-CN" sz="2000" dirty="0"/>
              <a:t>《</a:t>
            </a:r>
            <a:r>
              <a:rPr lang="zh-CN" altLang="en-US" sz="2000" dirty="0"/>
              <a:t>管理协议</a:t>
            </a:r>
            <a:r>
              <a:rPr lang="en-US" altLang="zh-CN" sz="2000" dirty="0"/>
              <a:t>》</a:t>
            </a:r>
            <a:r>
              <a:rPr lang="zh-CN" altLang="en-US" sz="2000" dirty="0"/>
              <a:t>组成部分，供银行备案留存。</a:t>
            </a:r>
            <a:endParaRPr lang="en-US" altLang="zh-CN" sz="2000" dirty="0"/>
          </a:p>
          <a:p>
            <a:pPr>
              <a:lnSpc>
                <a:spcPct val="150000"/>
              </a:lnSpc>
            </a:pPr>
            <a:r>
              <a:rPr lang="zh-CN" altLang="en-US" sz="2000" dirty="0"/>
              <a:t>       因分包单位是动态进场的，总包可和银行约定清单的动态报送方式。</a:t>
            </a:r>
            <a:endParaRPr lang="en-US" altLang="zh-CN" sz="2000" dirty="0"/>
          </a:p>
          <a:p>
            <a:pPr algn="l" fontAlgn="auto">
              <a:lnSpc>
                <a:spcPct val="150000"/>
              </a:lnSpc>
            </a:pPr>
            <a:endParaRPr 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endParaRPr 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endParaRPr sz="2400" b="1" dirty="0">
              <a:latin typeface="仿宋" panose="02010609060101010101" charset="-122"/>
              <a:ea typeface="仿宋" panose="02010609060101010101" charset="-122"/>
              <a:cs typeface="仿宋" panose="02010609060101010101" charset="-122"/>
              <a:sym typeface="+mn-ea"/>
            </a:endParaRPr>
          </a:p>
        </p:txBody>
      </p:sp>
      <p:pic>
        <p:nvPicPr>
          <p:cNvPr id="3" name="内容占位符 2" descr="管理协议"/>
          <p:cNvPicPr>
            <a:picLocks noGrp="1" noChangeAspect="1"/>
          </p:cNvPicPr>
          <p:nvPr>
            <p:ph idx="1"/>
          </p:nvPr>
        </p:nvPicPr>
        <p:blipFill>
          <a:blip r:embed="rId3" cstate="print"/>
          <a:stretch>
            <a:fillRect/>
          </a:stretch>
        </p:blipFill>
        <p:spPr>
          <a:xfrm>
            <a:off x="6637020" y="168340"/>
            <a:ext cx="5368925" cy="6470015"/>
          </a:xfrm>
          <a:prstGeom prst="rect">
            <a:avLst/>
          </a:prstGeom>
        </p:spPr>
      </p:pic>
      <p:pic>
        <p:nvPicPr>
          <p:cNvPr id="9" name="图片 8"/>
          <p:cNvPicPr>
            <a:picLocks noChangeAspect="1"/>
          </p:cNvPicPr>
          <p:nvPr/>
        </p:nvPicPr>
        <p:blipFill>
          <a:blip r:embed="rId4" cstate="print"/>
          <a:stretch>
            <a:fillRect/>
          </a:stretch>
        </p:blipFill>
        <p:spPr>
          <a:xfrm>
            <a:off x="6261839" y="834390"/>
            <a:ext cx="5948699" cy="566854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612" y="1687022"/>
            <a:ext cx="3455669" cy="583565"/>
            <a:chOff x="1085851" y="1719580"/>
            <a:chExt cx="3455669" cy="583565"/>
          </a:xfrm>
        </p:grpSpPr>
        <p:sp>
          <p:nvSpPr>
            <p:cNvPr id="7" name="任意多边形: 形状 18"/>
            <p:cNvSpPr/>
            <p:nvPr/>
          </p:nvSpPr>
          <p:spPr>
            <a:xfrm>
              <a:off x="1172211" y="180838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 name="任意多边形: 形状 17"/>
            <p:cNvSpPr/>
            <p:nvPr/>
          </p:nvSpPr>
          <p:spPr>
            <a:xfrm>
              <a:off x="1085851" y="177824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lt1"/>
                  </a:solidFill>
                </a:rPr>
                <a:t>1</a:t>
              </a:r>
              <a:endParaRPr lang="en-US" altLang="zh-CN" sz="3200" dirty="0">
                <a:solidFill>
                  <a:schemeClr val="lt1"/>
                </a:solidFill>
              </a:endParaRPr>
            </a:p>
          </p:txBody>
        </p:sp>
        <p:sp>
          <p:nvSpPr>
            <p:cNvPr id="9" name="文本框 8"/>
            <p:cNvSpPr txBox="1"/>
            <p:nvPr/>
          </p:nvSpPr>
          <p:spPr>
            <a:xfrm>
              <a:off x="1688465" y="1719580"/>
              <a:ext cx="2853055" cy="583565"/>
            </a:xfrm>
            <a:prstGeom prst="rect">
              <a:avLst/>
            </a:prstGeom>
            <a:noFill/>
          </p:spPr>
          <p:txBody>
            <a:bodyPr wrap="square" rtlCol="0" anchor="t">
              <a:spAutoFit/>
            </a:bodyPr>
            <a:lstStyle/>
            <a:p>
              <a:r>
                <a:rPr lang="zh-CN" altLang="zh-CN" sz="3200" b="1" dirty="0"/>
                <a:t>背景</a:t>
              </a:r>
              <a:endParaRPr lang="zh-CN" altLang="zh-CN" sz="3200" b="1" dirty="0"/>
            </a:p>
          </p:txBody>
        </p:sp>
      </p:grpSp>
      <p:grpSp>
        <p:nvGrpSpPr>
          <p:cNvPr id="3" name="组合 2"/>
          <p:cNvGrpSpPr/>
          <p:nvPr/>
        </p:nvGrpSpPr>
        <p:grpSpPr>
          <a:xfrm>
            <a:off x="917771" y="2626822"/>
            <a:ext cx="3455669" cy="583565"/>
            <a:chOff x="1085851" y="3110865"/>
            <a:chExt cx="3455669" cy="583565"/>
          </a:xfrm>
        </p:grpSpPr>
        <p:sp>
          <p:nvSpPr>
            <p:cNvPr id="10" name="任意多边形: 形状 18"/>
            <p:cNvSpPr/>
            <p:nvPr/>
          </p:nvSpPr>
          <p:spPr>
            <a:xfrm>
              <a:off x="1172211" y="3199671"/>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1" name="任意多边形: 形状 17"/>
            <p:cNvSpPr/>
            <p:nvPr/>
          </p:nvSpPr>
          <p:spPr>
            <a:xfrm>
              <a:off x="1085851" y="3169532"/>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lt1"/>
                  </a:solidFill>
                </a:rPr>
                <a:t>2</a:t>
              </a:r>
              <a:endParaRPr lang="en-US" altLang="zh-CN" sz="3200" dirty="0">
                <a:solidFill>
                  <a:schemeClr val="lt1"/>
                </a:solidFill>
              </a:endParaRPr>
            </a:p>
          </p:txBody>
        </p:sp>
        <p:sp>
          <p:nvSpPr>
            <p:cNvPr id="12" name="文本框 11"/>
            <p:cNvSpPr txBox="1"/>
            <p:nvPr/>
          </p:nvSpPr>
          <p:spPr>
            <a:xfrm>
              <a:off x="1688465" y="3110865"/>
              <a:ext cx="2853055" cy="583565"/>
            </a:xfrm>
            <a:prstGeom prst="rect">
              <a:avLst/>
            </a:prstGeom>
            <a:noFill/>
          </p:spPr>
          <p:txBody>
            <a:bodyPr wrap="square" rtlCol="0" anchor="t">
              <a:spAutoFit/>
            </a:bodyPr>
            <a:lstStyle/>
            <a:p>
              <a:r>
                <a:rPr lang="zh-CN" altLang="en-US" sz="3200" b="1" dirty="0">
                  <a:sym typeface="+mn-ea"/>
                </a:rPr>
                <a:t>适用范围</a:t>
              </a:r>
              <a:endParaRPr lang="zh-CN" altLang="en-US" sz="3200" b="1" dirty="0">
                <a:solidFill>
                  <a:schemeClr val="tx1"/>
                </a:solidFill>
              </a:endParaRPr>
            </a:p>
          </p:txBody>
        </p:sp>
      </p:grpSp>
      <p:grpSp>
        <p:nvGrpSpPr>
          <p:cNvPr id="5" name="组合 4"/>
          <p:cNvGrpSpPr/>
          <p:nvPr/>
        </p:nvGrpSpPr>
        <p:grpSpPr>
          <a:xfrm>
            <a:off x="1262099" y="3568363"/>
            <a:ext cx="5123179" cy="583565"/>
            <a:chOff x="1086486" y="4639310"/>
            <a:chExt cx="5123179" cy="583565"/>
          </a:xfrm>
        </p:grpSpPr>
        <p:sp>
          <p:nvSpPr>
            <p:cNvPr id="13" name="任意多边形: 形状 18"/>
            <p:cNvSpPr/>
            <p:nvPr/>
          </p:nvSpPr>
          <p:spPr>
            <a:xfrm>
              <a:off x="1172211" y="4731291"/>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4" name="任意多边形: 形状 17"/>
            <p:cNvSpPr/>
            <p:nvPr/>
          </p:nvSpPr>
          <p:spPr>
            <a:xfrm>
              <a:off x="1086486" y="470178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15" name="文本框 14"/>
            <p:cNvSpPr txBox="1"/>
            <p:nvPr/>
          </p:nvSpPr>
          <p:spPr>
            <a:xfrm>
              <a:off x="1688465" y="4639310"/>
              <a:ext cx="4521200" cy="583565"/>
            </a:xfrm>
            <a:prstGeom prst="rect">
              <a:avLst/>
            </a:prstGeom>
            <a:noFill/>
          </p:spPr>
          <p:txBody>
            <a:bodyPr wrap="square" rtlCol="0" anchor="t">
              <a:spAutoFit/>
            </a:bodyPr>
            <a:lstStyle/>
            <a:p>
              <a:r>
                <a:rPr lang="zh-CN" altLang="en-US" sz="3200" b="1" dirty="0">
                  <a:sym typeface="+mn-ea"/>
                </a:rPr>
                <a:t>管理职责</a:t>
              </a:r>
              <a:endParaRPr lang="zh-CN" altLang="en-US" sz="3200" b="1" dirty="0"/>
            </a:p>
          </p:txBody>
        </p:sp>
      </p:grpSp>
      <p:grpSp>
        <p:nvGrpSpPr>
          <p:cNvPr id="25" name="组合 24"/>
          <p:cNvGrpSpPr/>
          <p:nvPr/>
        </p:nvGrpSpPr>
        <p:grpSpPr>
          <a:xfrm>
            <a:off x="5781401" y="1760213"/>
            <a:ext cx="6142622" cy="1076325"/>
            <a:chOff x="7097395" y="1726677"/>
            <a:chExt cx="4934426" cy="1076325"/>
          </a:xfrm>
        </p:grpSpPr>
        <p:sp>
          <p:nvSpPr>
            <p:cNvPr id="16" name="任意多边形: 形状 18"/>
            <p:cNvSpPr/>
            <p:nvPr/>
          </p:nvSpPr>
          <p:spPr>
            <a:xfrm>
              <a:off x="7097396" y="1807751"/>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7" name="任意多边形: 形状 17"/>
            <p:cNvSpPr/>
            <p:nvPr/>
          </p:nvSpPr>
          <p:spPr>
            <a:xfrm>
              <a:off x="7097395" y="1777612"/>
              <a:ext cx="42957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5</a:t>
              </a:r>
              <a:endParaRPr lang="en-US" altLang="zh-CN" sz="3200" dirty="0">
                <a:solidFill>
                  <a:schemeClr val="lt1"/>
                </a:solidFill>
              </a:endParaRPr>
            </a:p>
          </p:txBody>
        </p:sp>
        <p:sp>
          <p:nvSpPr>
            <p:cNvPr id="20" name="文本框 19"/>
            <p:cNvSpPr txBox="1"/>
            <p:nvPr/>
          </p:nvSpPr>
          <p:spPr>
            <a:xfrm>
              <a:off x="7630636" y="1726677"/>
              <a:ext cx="4401185" cy="1076325"/>
            </a:xfrm>
            <a:prstGeom prst="rect">
              <a:avLst/>
            </a:prstGeom>
            <a:noFill/>
          </p:spPr>
          <p:txBody>
            <a:bodyPr wrap="square" rtlCol="0" anchor="t">
              <a:spAutoFit/>
            </a:bodyPr>
            <a:lstStyle/>
            <a:p>
              <a:r>
                <a:rPr lang="zh-CN" altLang="en-US" sz="3200" b="1" dirty="0"/>
                <a:t>人工费拨付与农民工工资支付</a:t>
              </a:r>
              <a:endParaRPr lang="zh-CN" altLang="en-US" sz="3200" b="1" dirty="0"/>
            </a:p>
          </p:txBody>
        </p:sp>
      </p:grpSp>
      <p:grpSp>
        <p:nvGrpSpPr>
          <p:cNvPr id="26" name="组合 25"/>
          <p:cNvGrpSpPr/>
          <p:nvPr/>
        </p:nvGrpSpPr>
        <p:grpSpPr>
          <a:xfrm>
            <a:off x="6104325" y="2660281"/>
            <a:ext cx="5003799" cy="583565"/>
            <a:chOff x="7011036" y="3137535"/>
            <a:chExt cx="5003799" cy="583565"/>
          </a:xfrm>
        </p:grpSpPr>
        <p:sp>
          <p:nvSpPr>
            <p:cNvPr id="21" name="任意多边形: 形状 18"/>
            <p:cNvSpPr/>
            <p:nvPr/>
          </p:nvSpPr>
          <p:spPr>
            <a:xfrm>
              <a:off x="7097396" y="322951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2" name="任意多边形: 形状 17"/>
            <p:cNvSpPr/>
            <p:nvPr/>
          </p:nvSpPr>
          <p:spPr>
            <a:xfrm>
              <a:off x="7011036" y="319937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6</a:t>
              </a:r>
              <a:endParaRPr lang="en-US" altLang="zh-CN" sz="3200" dirty="0">
                <a:solidFill>
                  <a:schemeClr val="lt1"/>
                </a:solidFill>
              </a:endParaRPr>
            </a:p>
          </p:txBody>
        </p:sp>
        <p:sp>
          <p:nvSpPr>
            <p:cNvPr id="23" name="文本框 22"/>
            <p:cNvSpPr txBox="1"/>
            <p:nvPr/>
          </p:nvSpPr>
          <p:spPr>
            <a:xfrm>
              <a:off x="7613650" y="3137535"/>
              <a:ext cx="4401185" cy="583565"/>
            </a:xfrm>
            <a:prstGeom prst="rect">
              <a:avLst/>
            </a:prstGeom>
            <a:noFill/>
          </p:spPr>
          <p:txBody>
            <a:bodyPr wrap="square" rtlCol="0" anchor="t">
              <a:spAutoFit/>
            </a:bodyPr>
            <a:lstStyle/>
            <a:p>
              <a:r>
                <a:rPr lang="zh-CN" altLang="en-US" sz="3200" b="1" dirty="0"/>
                <a:t>工资支付监控预警</a:t>
              </a:r>
              <a:endParaRPr lang="zh-CN" altLang="en-US" sz="3200" b="1" dirty="0"/>
            </a:p>
          </p:txBody>
        </p:sp>
      </p:grpSp>
      <p:grpSp>
        <p:nvGrpSpPr>
          <p:cNvPr id="32" name="组合 31"/>
          <p:cNvGrpSpPr/>
          <p:nvPr/>
        </p:nvGrpSpPr>
        <p:grpSpPr>
          <a:xfrm>
            <a:off x="6789534" y="4541090"/>
            <a:ext cx="6291579" cy="583565"/>
            <a:chOff x="7011036" y="5843905"/>
            <a:chExt cx="6291579" cy="583565"/>
          </a:xfrm>
        </p:grpSpPr>
        <p:sp>
          <p:nvSpPr>
            <p:cNvPr id="29" name="任意多边形: 形状 18"/>
            <p:cNvSpPr/>
            <p:nvPr/>
          </p:nvSpPr>
          <p:spPr>
            <a:xfrm>
              <a:off x="7097396" y="593588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0" name="任意多边形: 形状 17"/>
            <p:cNvSpPr/>
            <p:nvPr/>
          </p:nvSpPr>
          <p:spPr>
            <a:xfrm>
              <a:off x="7011036" y="590574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8</a:t>
              </a:r>
              <a:endParaRPr lang="en-US" altLang="zh-CN" sz="3200" dirty="0">
                <a:solidFill>
                  <a:schemeClr val="lt1"/>
                </a:solidFill>
              </a:endParaRPr>
            </a:p>
          </p:txBody>
        </p:sp>
        <p:sp>
          <p:nvSpPr>
            <p:cNvPr id="31" name="文本框 30"/>
            <p:cNvSpPr txBox="1"/>
            <p:nvPr/>
          </p:nvSpPr>
          <p:spPr>
            <a:xfrm>
              <a:off x="7613650" y="5843905"/>
              <a:ext cx="5688965" cy="583565"/>
            </a:xfrm>
            <a:prstGeom prst="rect">
              <a:avLst/>
            </a:prstGeom>
            <a:noFill/>
          </p:spPr>
          <p:txBody>
            <a:bodyPr wrap="square" rtlCol="0" anchor="t">
              <a:spAutoFit/>
            </a:bodyPr>
            <a:lstStyle/>
            <a:p>
              <a:r>
                <a:rPr lang="zh-CN" altLang="en-US" sz="3200" b="1" dirty="0"/>
                <a:t>其他</a:t>
              </a:r>
              <a:endParaRPr lang="zh-CN" altLang="en-US" sz="3200" b="1" dirty="0"/>
            </a:p>
          </p:txBody>
        </p:sp>
      </p:grpSp>
      <p:grpSp>
        <p:nvGrpSpPr>
          <p:cNvPr id="27" name="组合 26"/>
          <p:cNvGrpSpPr/>
          <p:nvPr/>
        </p:nvGrpSpPr>
        <p:grpSpPr>
          <a:xfrm>
            <a:off x="6445206" y="3567428"/>
            <a:ext cx="5003799" cy="583565"/>
            <a:chOff x="7011036" y="4577080"/>
            <a:chExt cx="5003799" cy="583565"/>
          </a:xfrm>
        </p:grpSpPr>
        <p:sp>
          <p:nvSpPr>
            <p:cNvPr id="36" name="任意多边形: 形状 18"/>
            <p:cNvSpPr/>
            <p:nvPr/>
          </p:nvSpPr>
          <p:spPr>
            <a:xfrm>
              <a:off x="7097396" y="4669061"/>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任意多边形: 形状 17"/>
            <p:cNvSpPr/>
            <p:nvPr/>
          </p:nvSpPr>
          <p:spPr>
            <a:xfrm>
              <a:off x="7011036" y="4638922"/>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7</a:t>
              </a:r>
              <a:endParaRPr lang="en-US" altLang="zh-CN" sz="3200" dirty="0">
                <a:solidFill>
                  <a:schemeClr val="lt1"/>
                </a:solidFill>
              </a:endParaRPr>
            </a:p>
          </p:txBody>
        </p:sp>
        <p:sp>
          <p:nvSpPr>
            <p:cNvPr id="39" name="文本框 38"/>
            <p:cNvSpPr txBox="1"/>
            <p:nvPr/>
          </p:nvSpPr>
          <p:spPr>
            <a:xfrm>
              <a:off x="7613650" y="4577080"/>
              <a:ext cx="4401185" cy="583565"/>
            </a:xfrm>
            <a:prstGeom prst="rect">
              <a:avLst/>
            </a:prstGeom>
            <a:noFill/>
          </p:spPr>
          <p:txBody>
            <a:bodyPr wrap="square" rtlCol="0" anchor="t">
              <a:spAutoFit/>
            </a:bodyPr>
            <a:lstStyle/>
            <a:p>
              <a:r>
                <a:rPr lang="zh-CN" altLang="en-US" sz="3200" b="1" dirty="0"/>
                <a:t>监督管理</a:t>
              </a:r>
              <a:endParaRPr lang="zh-CN" altLang="en-US" sz="3200" b="1" dirty="0"/>
            </a:p>
          </p:txBody>
        </p:sp>
      </p:grpSp>
      <p:sp>
        <p:nvSpPr>
          <p:cNvPr id="43" name="文本框 42"/>
          <p:cNvSpPr txBox="1"/>
          <p:nvPr/>
        </p:nvSpPr>
        <p:spPr>
          <a:xfrm>
            <a:off x="2946912" y="326769"/>
            <a:ext cx="2447225" cy="830997"/>
          </a:xfrm>
          <a:prstGeom prst="rect">
            <a:avLst/>
          </a:prstGeom>
          <a:noFill/>
        </p:spPr>
        <p:txBody>
          <a:bodyPr wrap="square" rtlCol="0" anchor="t">
            <a:spAutoFit/>
          </a:bodyPr>
          <a:lstStyle/>
          <a:p>
            <a:r>
              <a:rPr lang="zh-CN" altLang="en-US" sz="4800" b="1" dirty="0"/>
              <a:t>目</a:t>
            </a:r>
            <a:r>
              <a:rPr lang="en-US" altLang="zh-CN" sz="4800" b="1" dirty="0"/>
              <a:t>    </a:t>
            </a:r>
            <a:r>
              <a:rPr lang="zh-CN" altLang="en-US" sz="4800" b="1" dirty="0"/>
              <a:t>录</a:t>
            </a:r>
            <a:endParaRPr lang="zh-CN" altLang="en-US" sz="4800" b="1" dirty="0"/>
          </a:p>
        </p:txBody>
      </p:sp>
      <p:grpSp>
        <p:nvGrpSpPr>
          <p:cNvPr id="24" name="组合 23"/>
          <p:cNvGrpSpPr/>
          <p:nvPr/>
        </p:nvGrpSpPr>
        <p:grpSpPr>
          <a:xfrm>
            <a:off x="1605792" y="4508731"/>
            <a:ext cx="5123814" cy="583805"/>
            <a:chOff x="1085851" y="5843270"/>
            <a:chExt cx="5123814" cy="583805"/>
          </a:xfrm>
        </p:grpSpPr>
        <p:sp>
          <p:nvSpPr>
            <p:cNvPr id="19" name="任意多边形: 形状 18"/>
            <p:cNvSpPr/>
            <p:nvPr/>
          </p:nvSpPr>
          <p:spPr>
            <a:xfrm>
              <a:off x="1172211" y="596763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任意多边形: 形状 17"/>
            <p:cNvSpPr/>
            <p:nvPr/>
          </p:nvSpPr>
          <p:spPr>
            <a:xfrm>
              <a:off x="1085851" y="593622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18" name="文本框 17"/>
            <p:cNvSpPr txBox="1"/>
            <p:nvPr/>
          </p:nvSpPr>
          <p:spPr>
            <a:xfrm>
              <a:off x="1688465" y="5843270"/>
              <a:ext cx="4521200" cy="583565"/>
            </a:xfrm>
            <a:prstGeom prst="rect">
              <a:avLst/>
            </a:prstGeom>
            <a:noFill/>
          </p:spPr>
          <p:txBody>
            <a:bodyPr wrap="square" rtlCol="0" anchor="t">
              <a:spAutoFit/>
            </a:bodyPr>
            <a:lstStyle/>
            <a:p>
              <a:r>
                <a:rPr lang="zh-CN" altLang="en-US" sz="3200" b="1" dirty="0"/>
                <a:t>专用账户的开立和撤销</a:t>
              </a:r>
              <a:endParaRPr lang="zh-CN" altLang="en-US" sz="3200" b="1" dirty="0"/>
            </a:p>
          </p:txBody>
        </p:sp>
      </p:gr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13335"/>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2" name="文本框 1"/>
          <p:cNvSpPr txBox="1"/>
          <p:nvPr/>
        </p:nvSpPr>
        <p:spPr>
          <a:xfrm>
            <a:off x="573405" y="92075"/>
            <a:ext cx="4521200" cy="583565"/>
          </a:xfrm>
          <a:prstGeom prst="rect">
            <a:avLst/>
          </a:prstGeom>
          <a:noFill/>
        </p:spPr>
        <p:txBody>
          <a:bodyPr wrap="square" rtlCol="0" anchor="t">
            <a:spAutoFit/>
          </a:bodyPr>
          <a:lstStyle/>
          <a:p>
            <a:r>
              <a:rPr lang="zh-CN" altLang="en-US" sz="3200" b="1"/>
              <a:t>专用账户的开立和撤销</a:t>
            </a:r>
            <a:endParaRPr lang="zh-CN" altLang="en-US" sz="3200" b="1"/>
          </a:p>
        </p:txBody>
      </p:sp>
      <p:cxnSp>
        <p:nvCxnSpPr>
          <p:cNvPr id="110" name="直接连接符 109"/>
          <p:cNvCxnSpPr/>
          <p:nvPr>
            <p:custDataLst>
              <p:tags r:id="rId2"/>
            </p:custDataLst>
          </p:nvPr>
        </p:nvCxnSpPr>
        <p:spPr>
          <a:xfrm flipV="1">
            <a:off x="6744335" y="1047750"/>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55" name="Rectangle 79"/>
          <p:cNvSpPr>
            <a:spLocks noChangeArrowheads="1"/>
          </p:cNvSpPr>
          <p:nvPr>
            <p:custDataLst>
              <p:tags r:id="rId3"/>
            </p:custDataLst>
          </p:nvPr>
        </p:nvSpPr>
        <p:spPr bwMode="auto">
          <a:xfrm>
            <a:off x="11840845" y="734695"/>
            <a:ext cx="64770" cy="628015"/>
          </a:xfrm>
          <a:prstGeom prst="rect">
            <a:avLst/>
          </a:pr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15" name="任意多边形 114"/>
          <p:cNvSpPr/>
          <p:nvPr>
            <p:custDataLst>
              <p:tags r:id="rId4"/>
            </p:custDataLst>
          </p:nvPr>
        </p:nvSpPr>
        <p:spPr>
          <a:xfrm>
            <a:off x="7823835" y="579120"/>
            <a:ext cx="4016375" cy="1143000"/>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77" name="文本框 76"/>
          <p:cNvSpPr txBox="1"/>
          <p:nvPr>
            <p:custDataLst>
              <p:tags r:id="rId5"/>
            </p:custDataLst>
          </p:nvPr>
        </p:nvSpPr>
        <p:spPr>
          <a:xfrm>
            <a:off x="8001635" y="497840"/>
            <a:ext cx="3881120" cy="1343660"/>
          </a:xfrm>
          <a:prstGeom prst="rect">
            <a:avLst/>
          </a:prstGeom>
          <a:noFill/>
        </p:spPr>
        <p:txBody>
          <a:bodyPr wrap="square" lIns="90000" tIns="46800" rIns="90000" bIns="46800" rtlCol="0"/>
          <a:lstStyle/>
          <a:p>
            <a:pPr algn="l">
              <a:lnSpc>
                <a:spcPct val="120000"/>
              </a:lnSpc>
            </a:pPr>
            <a:r>
              <a:rPr lang="zh-CN" altLang="en-US" sz="2000" b="1" dirty="0">
                <a:latin typeface="仿宋" panose="02010609060101010101" charset="-122"/>
                <a:ea typeface="仿宋" panose="02010609060101010101" charset="-122"/>
                <a:cs typeface="仿宋" panose="02010609060101010101" charset="-122"/>
                <a:sym typeface="+mn-ea"/>
              </a:rPr>
              <a:t>安标竣工确认手续完成</a:t>
            </a:r>
            <a:r>
              <a:rPr lang="zh-CN" altLang="en-US" sz="2000" dirty="0">
                <a:solidFill>
                  <a:srgbClr val="000000"/>
                </a:solidFill>
                <a:latin typeface="仿宋" panose="02010609060101010101" charset="-122"/>
                <a:ea typeface="仿宋" panose="02010609060101010101" charset="-122"/>
                <a:cs typeface="仿宋" panose="02010609060101010101" charset="-122"/>
                <a:sym typeface="+mn-ea"/>
              </a:rPr>
              <a:t>（建筑、水务工程）</a:t>
            </a:r>
            <a:endParaRPr lang="zh-CN" altLang="en-US" sz="2000" dirty="0">
              <a:solidFill>
                <a:srgbClr val="000000"/>
              </a:solidFill>
              <a:latin typeface="仿宋" panose="02010609060101010101" charset="-122"/>
              <a:ea typeface="仿宋" panose="02010609060101010101" charset="-122"/>
              <a:cs typeface="仿宋" panose="02010609060101010101" charset="-122"/>
              <a:sym typeface="+mn-ea"/>
            </a:endParaRPr>
          </a:p>
          <a:p>
            <a:pPr algn="l">
              <a:lnSpc>
                <a:spcPct val="120000"/>
              </a:lnSpc>
            </a:pPr>
            <a:r>
              <a:rPr lang="zh-CN" altLang="en-US" sz="2000" b="1" dirty="0">
                <a:latin typeface="仿宋" panose="02010609060101010101" charset="-122"/>
                <a:ea typeface="仿宋" panose="02010609060101010101" charset="-122"/>
                <a:cs typeface="仿宋" panose="02010609060101010101" charset="-122"/>
                <a:sym typeface="+mn-ea"/>
              </a:rPr>
              <a:t>竣工验收通过</a:t>
            </a:r>
            <a:r>
              <a:rPr lang="zh-CN" altLang="en-US" sz="2000" dirty="0">
                <a:latin typeface="仿宋" panose="02010609060101010101" charset="-122"/>
                <a:ea typeface="仿宋" panose="02010609060101010101" charset="-122"/>
                <a:cs typeface="仿宋" panose="02010609060101010101" charset="-122"/>
                <a:sym typeface="+mn-ea"/>
              </a:rPr>
              <a:t>（交通工程等）</a:t>
            </a:r>
            <a:endParaRPr lang="zh-CN" altLang="en-US" sz="2000" spc="150" dirty="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cxnSp>
        <p:nvCxnSpPr>
          <p:cNvPr id="121" name="直接连接符 120"/>
          <p:cNvCxnSpPr/>
          <p:nvPr>
            <p:custDataLst>
              <p:tags r:id="rId6"/>
            </p:custDataLst>
          </p:nvPr>
        </p:nvCxnSpPr>
        <p:spPr>
          <a:xfrm flipV="1">
            <a:off x="6743700" y="2534285"/>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120" name="Rectangle 79"/>
          <p:cNvSpPr>
            <a:spLocks noChangeArrowheads="1"/>
          </p:cNvSpPr>
          <p:nvPr>
            <p:custDataLst>
              <p:tags r:id="rId7"/>
            </p:custDataLst>
          </p:nvPr>
        </p:nvSpPr>
        <p:spPr bwMode="auto">
          <a:xfrm>
            <a:off x="11840845" y="2222500"/>
            <a:ext cx="64770" cy="628015"/>
          </a:xfrm>
          <a:prstGeom prst="rect">
            <a:avLst/>
          </a:prstGeom>
          <a:solidFill>
            <a:srgbClr val="8EAADC"/>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23" name="任意多边形 122"/>
          <p:cNvSpPr/>
          <p:nvPr>
            <p:custDataLst>
              <p:tags r:id="rId8"/>
            </p:custDataLst>
          </p:nvPr>
        </p:nvSpPr>
        <p:spPr>
          <a:xfrm>
            <a:off x="7823835" y="1967230"/>
            <a:ext cx="4016375" cy="1328420"/>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cxnSp>
        <p:nvCxnSpPr>
          <p:cNvPr id="126" name="直接连接符 125"/>
          <p:cNvCxnSpPr/>
          <p:nvPr>
            <p:custDataLst>
              <p:tags r:id="rId9"/>
            </p:custDataLst>
          </p:nvPr>
        </p:nvCxnSpPr>
        <p:spPr>
          <a:xfrm flipV="1">
            <a:off x="6743700" y="4022090"/>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125" name="Rectangle 79"/>
          <p:cNvSpPr>
            <a:spLocks noChangeArrowheads="1"/>
          </p:cNvSpPr>
          <p:nvPr>
            <p:custDataLst>
              <p:tags r:id="rId10"/>
            </p:custDataLst>
          </p:nvPr>
        </p:nvSpPr>
        <p:spPr bwMode="auto">
          <a:xfrm>
            <a:off x="11840845" y="3710305"/>
            <a:ext cx="64770" cy="628015"/>
          </a:xfrm>
          <a:prstGeom prst="rect">
            <a:avLst/>
          </a:pr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28" name="任意多边形 127"/>
          <p:cNvSpPr/>
          <p:nvPr>
            <p:custDataLst>
              <p:tags r:id="rId11"/>
            </p:custDataLst>
          </p:nvPr>
        </p:nvSpPr>
        <p:spPr>
          <a:xfrm>
            <a:off x="7823835" y="3576955"/>
            <a:ext cx="4016375" cy="92138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57" name="Freeform 29"/>
          <p:cNvSpPr/>
          <p:nvPr>
            <p:custDataLst>
              <p:tags r:id="rId12"/>
            </p:custDataLst>
          </p:nvPr>
        </p:nvSpPr>
        <p:spPr bwMode="auto">
          <a:xfrm>
            <a:off x="5697855" y="301625"/>
            <a:ext cx="685165" cy="6437630"/>
          </a:xfrm>
          <a:custGeom>
            <a:avLst/>
            <a:gdLst>
              <a:gd name="T0" fmla="*/ 0 w 673"/>
              <a:gd name="T1" fmla="*/ 99 h 5847"/>
              <a:gd name="T2" fmla="*/ 336 w 673"/>
              <a:gd name="T3" fmla="*/ 0 h 5847"/>
              <a:gd name="T4" fmla="*/ 673 w 673"/>
              <a:gd name="T5" fmla="*/ 99 h 5847"/>
              <a:gd name="T6" fmla="*/ 673 w 673"/>
              <a:gd name="T7" fmla="*/ 5847 h 5847"/>
              <a:gd name="T8" fmla="*/ 0 w 673"/>
              <a:gd name="T9" fmla="*/ 5847 h 5847"/>
              <a:gd name="T10" fmla="*/ 0 w 673"/>
              <a:gd name="T11" fmla="*/ 99 h 5847"/>
            </a:gdLst>
            <a:ahLst/>
            <a:cxnLst>
              <a:cxn ang="0">
                <a:pos x="T0" y="T1"/>
              </a:cxn>
              <a:cxn ang="0">
                <a:pos x="T2" y="T3"/>
              </a:cxn>
              <a:cxn ang="0">
                <a:pos x="T4" y="T5"/>
              </a:cxn>
              <a:cxn ang="0">
                <a:pos x="T6" y="T7"/>
              </a:cxn>
              <a:cxn ang="0">
                <a:pos x="T8" y="T9"/>
              </a:cxn>
              <a:cxn ang="0">
                <a:pos x="T10" y="T11"/>
              </a:cxn>
            </a:cxnLst>
            <a:rect l="0" t="0" r="r" b="b"/>
            <a:pathLst>
              <a:path w="673" h="5847">
                <a:moveTo>
                  <a:pt x="0" y="99"/>
                </a:moveTo>
                <a:lnTo>
                  <a:pt x="336" y="0"/>
                </a:lnTo>
                <a:lnTo>
                  <a:pt x="673" y="99"/>
                </a:lnTo>
                <a:lnTo>
                  <a:pt x="673" y="5847"/>
                </a:lnTo>
                <a:lnTo>
                  <a:pt x="0" y="5847"/>
                </a:lnTo>
                <a:lnTo>
                  <a:pt x="0" y="99"/>
                </a:lnTo>
                <a:close/>
              </a:path>
            </a:pathLst>
          </a:custGeom>
          <a:solidFill>
            <a:sysClr val="window" lastClr="FFFFFF">
              <a:lumMod val="95000"/>
            </a:sys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58" name="任意多边形 173"/>
          <p:cNvSpPr/>
          <p:nvPr>
            <p:custDataLst>
              <p:tags r:id="rId13"/>
            </p:custDataLst>
          </p:nvPr>
        </p:nvSpPr>
        <p:spPr bwMode="auto">
          <a:xfrm>
            <a:off x="5714365" y="294640"/>
            <a:ext cx="332740" cy="6434455"/>
          </a:xfrm>
          <a:custGeom>
            <a:avLst/>
            <a:gdLst>
              <a:gd name="connsiteX0" fmla="*/ 333042 w 333042"/>
              <a:gd name="connsiteY0" fmla="*/ 0 h 6434447"/>
              <a:gd name="connsiteX1" fmla="*/ 333042 w 333042"/>
              <a:gd name="connsiteY1" fmla="*/ 6434447 h 6434447"/>
              <a:gd name="connsiteX2" fmla="*/ 0 w 333042"/>
              <a:gd name="connsiteY2" fmla="*/ 6434447 h 6434447"/>
              <a:gd name="connsiteX3" fmla="*/ 0 w 333042"/>
              <a:gd name="connsiteY3" fmla="*/ 106122 h 6434447"/>
            </a:gdLst>
            <a:ahLst/>
            <a:cxnLst>
              <a:cxn ang="0">
                <a:pos x="connsiteX0" y="connsiteY0"/>
              </a:cxn>
              <a:cxn ang="0">
                <a:pos x="connsiteX1" y="connsiteY1"/>
              </a:cxn>
              <a:cxn ang="0">
                <a:pos x="connsiteX2" y="connsiteY2"/>
              </a:cxn>
              <a:cxn ang="0">
                <a:pos x="connsiteX3" y="connsiteY3"/>
              </a:cxn>
            </a:cxnLst>
            <a:rect l="l" t="t" r="r" b="b"/>
            <a:pathLst>
              <a:path w="333042" h="6434447">
                <a:moveTo>
                  <a:pt x="333042" y="0"/>
                </a:moveTo>
                <a:lnTo>
                  <a:pt x="333042" y="6434447"/>
                </a:lnTo>
                <a:lnTo>
                  <a:pt x="0" y="6434447"/>
                </a:lnTo>
                <a:lnTo>
                  <a:pt x="0" y="106122"/>
                </a:ln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a:lnSpc>
                <a:spcPct val="120000"/>
              </a:lnSpc>
            </a:pPr>
            <a:endParaRPr lang="zh-CN" altLang="en-US">
              <a:latin typeface="Arial" panose="020B0604020202020204" pitchFamily="34" charset="0"/>
              <a:ea typeface="微软雅黑" panose="020B0503020204020204" charset="-122"/>
            </a:endParaRPr>
          </a:p>
        </p:txBody>
      </p:sp>
      <p:sp>
        <p:nvSpPr>
          <p:cNvPr id="59" name="Freeform 33"/>
          <p:cNvSpPr/>
          <p:nvPr>
            <p:custDataLst>
              <p:tags r:id="rId14"/>
            </p:custDataLst>
          </p:nvPr>
        </p:nvSpPr>
        <p:spPr bwMode="auto">
          <a:xfrm>
            <a:off x="5476875" y="586105"/>
            <a:ext cx="1132840" cy="924560"/>
          </a:xfrm>
          <a:custGeom>
            <a:avLst/>
            <a:gdLst>
              <a:gd name="T0" fmla="*/ 0 w 1113"/>
              <a:gd name="T1" fmla="*/ 742 h 908"/>
              <a:gd name="T2" fmla="*/ 556 w 1113"/>
              <a:gd name="T3" fmla="*/ 908 h 908"/>
              <a:gd name="T4" fmla="*/ 1113 w 1113"/>
              <a:gd name="T5" fmla="*/ 742 h 908"/>
              <a:gd name="T6" fmla="*/ 1113 w 1113"/>
              <a:gd name="T7" fmla="*/ 0 h 908"/>
              <a:gd name="T8" fmla="*/ 556 w 1113"/>
              <a:gd name="T9" fmla="*/ 166 h 908"/>
              <a:gd name="T10" fmla="*/ 0 w 1113"/>
              <a:gd name="T11" fmla="*/ 0 h 908"/>
              <a:gd name="T12" fmla="*/ 0 w 1113"/>
              <a:gd name="T13" fmla="*/ 742 h 908"/>
            </a:gdLst>
            <a:ahLst/>
            <a:cxnLst>
              <a:cxn ang="0">
                <a:pos x="T0" y="T1"/>
              </a:cxn>
              <a:cxn ang="0">
                <a:pos x="T2" y="T3"/>
              </a:cxn>
              <a:cxn ang="0">
                <a:pos x="T4" y="T5"/>
              </a:cxn>
              <a:cxn ang="0">
                <a:pos x="T6" y="T7"/>
              </a:cxn>
              <a:cxn ang="0">
                <a:pos x="T8" y="T9"/>
              </a:cxn>
              <a:cxn ang="0">
                <a:pos x="T10" y="T11"/>
              </a:cxn>
              <a:cxn ang="0">
                <a:pos x="T12" y="T13"/>
              </a:cxn>
            </a:cxnLst>
            <a:rect l="0" t="0" r="r" b="b"/>
            <a:pathLst>
              <a:path w="1113" h="908">
                <a:moveTo>
                  <a:pt x="0" y="742"/>
                </a:moveTo>
                <a:lnTo>
                  <a:pt x="556" y="908"/>
                </a:lnTo>
                <a:lnTo>
                  <a:pt x="1113" y="742"/>
                </a:lnTo>
                <a:lnTo>
                  <a:pt x="1113" y="0"/>
                </a:lnTo>
                <a:lnTo>
                  <a:pt x="556" y="166"/>
                </a:lnTo>
                <a:lnTo>
                  <a:pt x="0" y="0"/>
                </a:lnTo>
                <a:lnTo>
                  <a:pt x="0" y="742"/>
                </a:lnTo>
                <a:close/>
              </a:path>
            </a:pathLst>
          </a:custGeom>
          <a:solidFill>
            <a:srgbClr val="8590CA"/>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0" name="Freeform 37"/>
          <p:cNvSpPr/>
          <p:nvPr>
            <p:custDataLst>
              <p:tags r:id="rId15"/>
            </p:custDataLst>
          </p:nvPr>
        </p:nvSpPr>
        <p:spPr bwMode="auto">
          <a:xfrm>
            <a:off x="5476875" y="2073275"/>
            <a:ext cx="1132840" cy="925195"/>
          </a:xfrm>
          <a:custGeom>
            <a:avLst/>
            <a:gdLst>
              <a:gd name="T0" fmla="*/ 0 w 1113"/>
              <a:gd name="T1" fmla="*/ 743 h 909"/>
              <a:gd name="T2" fmla="*/ 556 w 1113"/>
              <a:gd name="T3" fmla="*/ 909 h 909"/>
              <a:gd name="T4" fmla="*/ 1113 w 1113"/>
              <a:gd name="T5" fmla="*/ 743 h 909"/>
              <a:gd name="T6" fmla="*/ 1113 w 1113"/>
              <a:gd name="T7" fmla="*/ 0 h 909"/>
              <a:gd name="T8" fmla="*/ 556 w 1113"/>
              <a:gd name="T9" fmla="*/ 166 h 909"/>
              <a:gd name="T10" fmla="*/ 0 w 1113"/>
              <a:gd name="T11" fmla="*/ 0 h 909"/>
              <a:gd name="T12" fmla="*/ 0 w 1113"/>
              <a:gd name="T13" fmla="*/ 743 h 909"/>
            </a:gdLst>
            <a:ahLst/>
            <a:cxnLst>
              <a:cxn ang="0">
                <a:pos x="T0" y="T1"/>
              </a:cxn>
              <a:cxn ang="0">
                <a:pos x="T2" y="T3"/>
              </a:cxn>
              <a:cxn ang="0">
                <a:pos x="T4" y="T5"/>
              </a:cxn>
              <a:cxn ang="0">
                <a:pos x="T6" y="T7"/>
              </a:cxn>
              <a:cxn ang="0">
                <a:pos x="T8" y="T9"/>
              </a:cxn>
              <a:cxn ang="0">
                <a:pos x="T10" y="T11"/>
              </a:cxn>
              <a:cxn ang="0">
                <a:pos x="T12" y="T13"/>
              </a:cxn>
            </a:cxnLst>
            <a:rect l="0" t="0" r="r" b="b"/>
            <a:pathLst>
              <a:path w="1113" h="909">
                <a:moveTo>
                  <a:pt x="0" y="743"/>
                </a:moveTo>
                <a:lnTo>
                  <a:pt x="556" y="909"/>
                </a:lnTo>
                <a:lnTo>
                  <a:pt x="1113" y="743"/>
                </a:lnTo>
                <a:lnTo>
                  <a:pt x="1113" y="0"/>
                </a:lnTo>
                <a:lnTo>
                  <a:pt x="556" y="166"/>
                </a:lnTo>
                <a:lnTo>
                  <a:pt x="0" y="0"/>
                </a:lnTo>
                <a:lnTo>
                  <a:pt x="0" y="743"/>
                </a:lnTo>
                <a:close/>
              </a:path>
            </a:pathLst>
          </a:custGeom>
          <a:solidFill>
            <a:srgbClr val="8EAADC"/>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1" name="Freeform 41"/>
          <p:cNvSpPr/>
          <p:nvPr>
            <p:custDataLst>
              <p:tags r:id="rId16"/>
            </p:custDataLst>
          </p:nvPr>
        </p:nvSpPr>
        <p:spPr bwMode="auto">
          <a:xfrm>
            <a:off x="5476875" y="3562350"/>
            <a:ext cx="1132840" cy="923290"/>
          </a:xfrm>
          <a:custGeom>
            <a:avLst/>
            <a:gdLst>
              <a:gd name="T0" fmla="*/ 0 w 1113"/>
              <a:gd name="T1" fmla="*/ 743 h 907"/>
              <a:gd name="T2" fmla="*/ 556 w 1113"/>
              <a:gd name="T3" fmla="*/ 907 h 907"/>
              <a:gd name="T4" fmla="*/ 1113 w 1113"/>
              <a:gd name="T5" fmla="*/ 743 h 907"/>
              <a:gd name="T6" fmla="*/ 1113 w 1113"/>
              <a:gd name="T7" fmla="*/ 0 h 907"/>
              <a:gd name="T8" fmla="*/ 556 w 1113"/>
              <a:gd name="T9" fmla="*/ 164 h 907"/>
              <a:gd name="T10" fmla="*/ 0 w 1113"/>
              <a:gd name="T11" fmla="*/ 0 h 907"/>
              <a:gd name="T12" fmla="*/ 0 w 1113"/>
              <a:gd name="T13" fmla="*/ 743 h 907"/>
            </a:gdLst>
            <a:ahLst/>
            <a:cxnLst>
              <a:cxn ang="0">
                <a:pos x="T0" y="T1"/>
              </a:cxn>
              <a:cxn ang="0">
                <a:pos x="T2" y="T3"/>
              </a:cxn>
              <a:cxn ang="0">
                <a:pos x="T4" y="T5"/>
              </a:cxn>
              <a:cxn ang="0">
                <a:pos x="T6" y="T7"/>
              </a:cxn>
              <a:cxn ang="0">
                <a:pos x="T8" y="T9"/>
              </a:cxn>
              <a:cxn ang="0">
                <a:pos x="T10" y="T11"/>
              </a:cxn>
              <a:cxn ang="0">
                <a:pos x="T12" y="T13"/>
              </a:cxn>
            </a:cxnLst>
            <a:rect l="0" t="0" r="r" b="b"/>
            <a:pathLst>
              <a:path w="1113" h="907">
                <a:moveTo>
                  <a:pt x="0" y="743"/>
                </a:moveTo>
                <a:lnTo>
                  <a:pt x="556" y="907"/>
                </a:lnTo>
                <a:lnTo>
                  <a:pt x="1113" y="743"/>
                </a:lnTo>
                <a:lnTo>
                  <a:pt x="1113" y="0"/>
                </a:lnTo>
                <a:lnTo>
                  <a:pt x="556" y="164"/>
                </a:lnTo>
                <a:lnTo>
                  <a:pt x="0" y="0"/>
                </a:lnTo>
                <a:lnTo>
                  <a:pt x="0" y="743"/>
                </a:lnTo>
                <a:close/>
              </a:path>
            </a:pathLst>
          </a:cu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5" name="Freeform 16"/>
          <p:cNvSpPr>
            <a:spLocks noEditPoints="1"/>
          </p:cNvSpPr>
          <p:nvPr>
            <p:custDataLst>
              <p:tags r:id="rId17"/>
            </p:custDataLst>
          </p:nvPr>
        </p:nvSpPr>
        <p:spPr bwMode="auto">
          <a:xfrm>
            <a:off x="5476875" y="529590"/>
            <a:ext cx="1132840" cy="133350"/>
          </a:xfrm>
          <a:custGeom>
            <a:avLst/>
            <a:gdLst>
              <a:gd name="T0" fmla="*/ 220 w 1113"/>
              <a:gd name="T1" fmla="*/ 0 h 131"/>
              <a:gd name="T2" fmla="*/ 0 w 1113"/>
              <a:gd name="T3" fmla="*/ 64 h 131"/>
              <a:gd name="T4" fmla="*/ 220 w 1113"/>
              <a:gd name="T5" fmla="*/ 131 h 131"/>
              <a:gd name="T6" fmla="*/ 220 w 1113"/>
              <a:gd name="T7" fmla="*/ 0 h 131"/>
              <a:gd name="T8" fmla="*/ 893 w 1113"/>
              <a:gd name="T9" fmla="*/ 0 h 131"/>
              <a:gd name="T10" fmla="*/ 893 w 1113"/>
              <a:gd name="T11" fmla="*/ 131 h 131"/>
              <a:gd name="T12" fmla="*/ 1113 w 1113"/>
              <a:gd name="T13" fmla="*/ 64 h 131"/>
              <a:gd name="T14" fmla="*/ 893 w 111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31">
                <a:moveTo>
                  <a:pt x="220" y="0"/>
                </a:moveTo>
                <a:lnTo>
                  <a:pt x="0" y="64"/>
                </a:lnTo>
                <a:lnTo>
                  <a:pt x="220" y="131"/>
                </a:lnTo>
                <a:lnTo>
                  <a:pt x="220" y="0"/>
                </a:lnTo>
                <a:moveTo>
                  <a:pt x="893" y="0"/>
                </a:moveTo>
                <a:lnTo>
                  <a:pt x="893" y="131"/>
                </a:lnTo>
                <a:lnTo>
                  <a:pt x="1113" y="64"/>
                </a:lnTo>
                <a:lnTo>
                  <a:pt x="893" y="0"/>
                </a:lnTo>
              </a:path>
            </a:pathLst>
          </a:custGeom>
          <a:solidFill>
            <a:srgbClr val="8590CA">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6" name="Freeform 18"/>
          <p:cNvSpPr>
            <a:spLocks noEditPoints="1"/>
          </p:cNvSpPr>
          <p:nvPr>
            <p:custDataLst>
              <p:tags r:id="rId18"/>
            </p:custDataLst>
          </p:nvPr>
        </p:nvSpPr>
        <p:spPr bwMode="auto">
          <a:xfrm>
            <a:off x="5466715" y="2017395"/>
            <a:ext cx="1132840" cy="131445"/>
          </a:xfrm>
          <a:custGeom>
            <a:avLst/>
            <a:gdLst>
              <a:gd name="T0" fmla="*/ 220 w 1113"/>
              <a:gd name="T1" fmla="*/ 0 h 129"/>
              <a:gd name="T2" fmla="*/ 0 w 1113"/>
              <a:gd name="T3" fmla="*/ 64 h 129"/>
              <a:gd name="T4" fmla="*/ 220 w 1113"/>
              <a:gd name="T5" fmla="*/ 129 h 129"/>
              <a:gd name="T6" fmla="*/ 220 w 1113"/>
              <a:gd name="T7" fmla="*/ 0 h 129"/>
              <a:gd name="T8" fmla="*/ 893 w 1113"/>
              <a:gd name="T9" fmla="*/ 0 h 129"/>
              <a:gd name="T10" fmla="*/ 893 w 1113"/>
              <a:gd name="T11" fmla="*/ 129 h 129"/>
              <a:gd name="T12" fmla="*/ 1113 w 1113"/>
              <a:gd name="T13" fmla="*/ 64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4"/>
                </a:lnTo>
                <a:lnTo>
                  <a:pt x="220" y="129"/>
                </a:lnTo>
                <a:lnTo>
                  <a:pt x="220" y="0"/>
                </a:lnTo>
                <a:moveTo>
                  <a:pt x="893" y="0"/>
                </a:moveTo>
                <a:lnTo>
                  <a:pt x="893" y="129"/>
                </a:lnTo>
                <a:lnTo>
                  <a:pt x="1113" y="64"/>
                </a:lnTo>
                <a:lnTo>
                  <a:pt x="893" y="0"/>
                </a:lnTo>
              </a:path>
            </a:pathLst>
          </a:custGeom>
          <a:solidFill>
            <a:srgbClr val="8EAADC">
              <a:lumMod val="75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67" name="Freeform 20"/>
          <p:cNvSpPr>
            <a:spLocks noEditPoints="1"/>
          </p:cNvSpPr>
          <p:nvPr>
            <p:custDataLst>
              <p:tags r:id="rId19"/>
            </p:custDataLst>
          </p:nvPr>
        </p:nvSpPr>
        <p:spPr bwMode="auto">
          <a:xfrm>
            <a:off x="5476875" y="3505835"/>
            <a:ext cx="1132840" cy="131445"/>
          </a:xfrm>
          <a:custGeom>
            <a:avLst/>
            <a:gdLst>
              <a:gd name="T0" fmla="*/ 220 w 1113"/>
              <a:gd name="T1" fmla="*/ 0 h 129"/>
              <a:gd name="T2" fmla="*/ 0 w 1113"/>
              <a:gd name="T3" fmla="*/ 63 h 129"/>
              <a:gd name="T4" fmla="*/ 220 w 1113"/>
              <a:gd name="T5" fmla="*/ 129 h 129"/>
              <a:gd name="T6" fmla="*/ 220 w 1113"/>
              <a:gd name="T7" fmla="*/ 0 h 129"/>
              <a:gd name="T8" fmla="*/ 893 w 1113"/>
              <a:gd name="T9" fmla="*/ 0 h 129"/>
              <a:gd name="T10" fmla="*/ 893 w 1113"/>
              <a:gd name="T11" fmla="*/ 129 h 129"/>
              <a:gd name="T12" fmla="*/ 1113 w 1113"/>
              <a:gd name="T13" fmla="*/ 63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3"/>
                </a:lnTo>
                <a:lnTo>
                  <a:pt x="220" y="129"/>
                </a:lnTo>
                <a:lnTo>
                  <a:pt x="220" y="0"/>
                </a:lnTo>
                <a:moveTo>
                  <a:pt x="893" y="0"/>
                </a:moveTo>
                <a:lnTo>
                  <a:pt x="893" y="129"/>
                </a:lnTo>
                <a:lnTo>
                  <a:pt x="1113" y="63"/>
                </a:lnTo>
                <a:lnTo>
                  <a:pt x="893" y="0"/>
                </a:lnTo>
              </a:path>
            </a:pathLst>
          </a:custGeom>
          <a:solidFill>
            <a:srgbClr val="79B6D3">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722" y="840886"/>
            <a:ext cx="4923155" cy="5560176"/>
          </a:xfrm>
          <a:prstGeom prst="rect">
            <a:avLst/>
          </a:prstGeom>
          <a:noFill/>
        </p:spPr>
        <p:txBody>
          <a:bodyPr wrap="square" rtlCol="0" anchor="t">
            <a:spAutoFit/>
          </a:bodyPr>
          <a:lstStyle/>
          <a:p>
            <a:pPr algn="l" fontAlgn="auto">
              <a:lnSpc>
                <a:spcPct val="150000"/>
              </a:lnSpc>
            </a:pPr>
            <a:r>
              <a:rPr lang="en-US" altLang="zh-CN" sz="2000" b="1" dirty="0">
                <a:latin typeface="仿宋" panose="02010609060101010101" charset="-122"/>
                <a:ea typeface="仿宋" panose="02010609060101010101" charset="-122"/>
                <a:cs typeface="仿宋" panose="02010609060101010101" charset="-122"/>
                <a:sym typeface="+mn-ea"/>
              </a:rPr>
              <a:t>    </a:t>
            </a:r>
            <a:r>
              <a:rPr lang="zh-CN" altLang="en-US" sz="2000" b="1" dirty="0">
                <a:latin typeface="仿宋" panose="02010609060101010101" charset="-122"/>
                <a:ea typeface="仿宋" panose="02010609060101010101" charset="-122"/>
                <a:cs typeface="仿宋" panose="02010609060101010101" charset="-122"/>
                <a:sym typeface="+mn-ea"/>
              </a:rPr>
              <a:t>专用账户应当在工程完工后申请撤销。工程建设项目安标竣工确认手续完成或者竣工验收通过后，需经全部相关单位确认不存在拖欠农民工工资、农民工工资支付纠纷等情形，总包单位应当将无拖欠农民工工资情况按照规定在施工现场公示30日后，向开户银行提供《上海市工程建设领域农民工工资专用账户撤销申请表》（以下简称《撤销申请表》），申请撤销专用账户。</a:t>
            </a:r>
            <a:endParaRPr lang="en-US" altLang="zh-CN" sz="20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000" b="1" dirty="0">
                <a:latin typeface="仿宋" panose="02010609060101010101" charset="-122"/>
                <a:ea typeface="仿宋" panose="02010609060101010101" charset="-122"/>
                <a:cs typeface="仿宋" panose="02010609060101010101" charset="-122"/>
                <a:sym typeface="+mn-ea"/>
              </a:rPr>
              <a:t>    开户银行依据《撤销申请表》，办理专用账户撤销手续。</a:t>
            </a:r>
            <a:endParaRPr lang="zh-CN" altLang="en-US" sz="2000" b="1" dirty="0">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custDataLst>
              <p:tags r:id="rId20"/>
            </p:custDataLst>
          </p:nvPr>
        </p:nvSpPr>
        <p:spPr>
          <a:xfrm>
            <a:off x="7959725" y="1855470"/>
            <a:ext cx="3881120" cy="1518285"/>
          </a:xfrm>
          <a:prstGeom prst="rect">
            <a:avLst/>
          </a:prstGeom>
          <a:noFill/>
        </p:spPr>
        <p:txBody>
          <a:bodyPr wrap="square" lIns="90000" tIns="46800" rIns="90000" bIns="46800" rtlCol="0"/>
          <a:lstStyle/>
          <a:p>
            <a:pPr algn="l">
              <a:lnSpc>
                <a:spcPct val="120000"/>
              </a:lnSpc>
            </a:pPr>
            <a:r>
              <a:rPr lang="zh-CN" altLang="en-US" sz="2000" b="1" dirty="0">
                <a:latin typeface="仿宋" panose="02010609060101010101" charset="-122"/>
                <a:ea typeface="仿宋" panose="02010609060101010101" charset="-122"/>
                <a:cs typeface="仿宋" panose="02010609060101010101" charset="-122"/>
                <a:sym typeface="+mn-ea"/>
              </a:rPr>
              <a:t>全部相关单位</a:t>
            </a:r>
            <a:r>
              <a:rPr lang="zh-CN" altLang="en-US" sz="2000" dirty="0">
                <a:latin typeface="仿宋" panose="02010609060101010101" charset="-122"/>
                <a:ea typeface="仿宋" panose="02010609060101010101" charset="-122"/>
                <a:cs typeface="仿宋" panose="02010609060101010101" charset="-122"/>
                <a:sym typeface="+mn-ea"/>
              </a:rPr>
              <a:t>（包括总包单位、分包单位、劳务单位）</a:t>
            </a:r>
            <a:r>
              <a:rPr lang="zh-CN" altLang="en-US" sz="2000" b="1" dirty="0">
                <a:latin typeface="仿宋" panose="02010609060101010101" charset="-122"/>
                <a:ea typeface="仿宋" panose="02010609060101010101" charset="-122"/>
                <a:cs typeface="仿宋" panose="02010609060101010101" charset="-122"/>
                <a:sym typeface="+mn-ea"/>
              </a:rPr>
              <a:t>：确认不存在拖欠农民工工资、农民工工资支付纠纷等情形</a:t>
            </a:r>
            <a:endParaRPr lang="zh-CN" altLang="en-US" sz="2000" b="1" spc="150" dirty="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pic>
        <p:nvPicPr>
          <p:cNvPr id="10" name="图片 9" descr="303b333437313031313bd0a3b3a4"/>
          <p:cNvPicPr>
            <a:picLocks noChangeAspect="1"/>
          </p:cNvPicPr>
          <p:nvPr/>
        </p:nvPicPr>
        <p:blipFill>
          <a:blip r:embed="rId21" cstate="print">
            <a:extLst>
              <a:ext uri="{96DAC541-7B7A-43D3-8B79-37D633B846F1}">
                <asvg:svgBlip xmlns:asvg="http://schemas.microsoft.com/office/drawing/2016/SVG/main" r:embed="rId22"/>
              </a:ext>
            </a:extLst>
          </a:blip>
          <a:stretch>
            <a:fillRect/>
          </a:stretch>
        </p:blipFill>
        <p:spPr>
          <a:xfrm>
            <a:off x="5807710" y="3848100"/>
            <a:ext cx="438912" cy="438912"/>
          </a:xfrm>
          <a:prstGeom prst="rect">
            <a:avLst/>
          </a:prstGeom>
        </p:spPr>
      </p:pic>
      <p:sp>
        <p:nvSpPr>
          <p:cNvPr id="11" name="文本框 10"/>
          <p:cNvSpPr txBox="1"/>
          <p:nvPr>
            <p:custDataLst>
              <p:tags r:id="rId23"/>
            </p:custDataLst>
          </p:nvPr>
        </p:nvSpPr>
        <p:spPr>
          <a:xfrm>
            <a:off x="7957820" y="3660775"/>
            <a:ext cx="3881120" cy="882650"/>
          </a:xfrm>
          <a:prstGeom prst="rect">
            <a:avLst/>
          </a:prstGeom>
          <a:noFill/>
        </p:spPr>
        <p:txBody>
          <a:bodyPr wrap="square" lIns="90000" tIns="46800" rIns="90000" bIns="46800" rtlCol="0"/>
          <a:lstStyle/>
          <a:p>
            <a:pPr algn="l">
              <a:lnSpc>
                <a:spcPct val="120000"/>
              </a:lnSpc>
            </a:pPr>
            <a:r>
              <a:rPr lang="zh-CN" altLang="en-US" sz="2000" b="1">
                <a:latin typeface="仿宋" panose="02010609060101010101" charset="-122"/>
                <a:ea typeface="仿宋" panose="02010609060101010101" charset="-122"/>
                <a:cs typeface="仿宋" panose="02010609060101010101" charset="-122"/>
                <a:sym typeface="+mn-ea"/>
              </a:rPr>
              <a:t>总包单位：无拖欠农民工工资情况按规定公示</a:t>
            </a:r>
            <a:r>
              <a:rPr lang="en-US" altLang="zh-CN" sz="2000" b="1">
                <a:latin typeface="仿宋" panose="02010609060101010101" charset="-122"/>
                <a:ea typeface="仿宋" panose="02010609060101010101" charset="-122"/>
                <a:cs typeface="仿宋" panose="02010609060101010101" charset="-122"/>
                <a:sym typeface="+mn-ea"/>
              </a:rPr>
              <a:t>30</a:t>
            </a:r>
            <a:r>
              <a:rPr lang="zh-CN" altLang="en-US" sz="2000" b="1">
                <a:latin typeface="仿宋" panose="02010609060101010101" charset="-122"/>
                <a:ea typeface="仿宋" panose="02010609060101010101" charset="-122"/>
                <a:cs typeface="仿宋" panose="02010609060101010101" charset="-122"/>
                <a:sym typeface="+mn-ea"/>
              </a:rPr>
              <a:t>日</a:t>
            </a:r>
            <a:endParaRPr lang="zh-CN" altLang="en-US" sz="20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pic>
        <p:nvPicPr>
          <p:cNvPr id="12" name="图片 11" descr="303b333437303939373bc4d6d6d3"/>
          <p:cNvPicPr>
            <a:picLocks noChangeAspect="1"/>
          </p:cNvPicPr>
          <p:nvPr/>
        </p:nvPicPr>
        <p:blipFill>
          <a:blip r:embed="rId24" cstate="print">
            <a:extLst>
              <a:ext uri="{96DAC541-7B7A-43D3-8B79-37D633B846F1}">
                <asvg:svgBlip xmlns:asvg="http://schemas.microsoft.com/office/drawing/2016/SVG/main" r:embed="rId25"/>
              </a:ext>
            </a:extLst>
          </a:blip>
          <a:stretch>
            <a:fillRect/>
          </a:stretch>
        </p:blipFill>
        <p:spPr>
          <a:xfrm>
            <a:off x="5809615" y="880110"/>
            <a:ext cx="438912" cy="438912"/>
          </a:xfrm>
          <a:prstGeom prst="rect">
            <a:avLst/>
          </a:prstGeom>
        </p:spPr>
      </p:pic>
      <p:pic>
        <p:nvPicPr>
          <p:cNvPr id="6" name="图片 5" descr="303b333437303938373bb9b5cda8"/>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5824220" y="2360295"/>
            <a:ext cx="438912" cy="438912"/>
          </a:xfrm>
          <a:prstGeom prst="rect">
            <a:avLst/>
          </a:prstGeom>
        </p:spPr>
      </p:pic>
      <p:cxnSp>
        <p:nvCxnSpPr>
          <p:cNvPr id="7" name="直接连接符 6"/>
          <p:cNvCxnSpPr/>
          <p:nvPr>
            <p:custDataLst>
              <p:tags r:id="rId28"/>
            </p:custDataLst>
          </p:nvPr>
        </p:nvCxnSpPr>
        <p:spPr>
          <a:xfrm flipV="1">
            <a:off x="6739255" y="6098540"/>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8" name="Rectangle 79"/>
          <p:cNvSpPr>
            <a:spLocks noChangeArrowheads="1"/>
          </p:cNvSpPr>
          <p:nvPr>
            <p:custDataLst>
              <p:tags r:id="rId29"/>
            </p:custDataLst>
          </p:nvPr>
        </p:nvSpPr>
        <p:spPr bwMode="auto">
          <a:xfrm>
            <a:off x="11836400" y="5786755"/>
            <a:ext cx="64770" cy="628015"/>
          </a:xfrm>
          <a:prstGeom prst="rect">
            <a:avLst/>
          </a:prstGeom>
          <a:solidFill>
            <a:srgbClr val="8EAADC"/>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3" name="任意多边形 12"/>
          <p:cNvSpPr/>
          <p:nvPr>
            <p:custDataLst>
              <p:tags r:id="rId30"/>
            </p:custDataLst>
          </p:nvPr>
        </p:nvSpPr>
        <p:spPr>
          <a:xfrm>
            <a:off x="7819390" y="5646420"/>
            <a:ext cx="4016375" cy="92265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15" name="Freeform 18"/>
          <p:cNvSpPr>
            <a:spLocks noEditPoints="1"/>
          </p:cNvSpPr>
          <p:nvPr>
            <p:custDataLst>
              <p:tags r:id="rId31"/>
            </p:custDataLst>
          </p:nvPr>
        </p:nvSpPr>
        <p:spPr bwMode="auto">
          <a:xfrm>
            <a:off x="5462270" y="5581650"/>
            <a:ext cx="1132840" cy="131445"/>
          </a:xfrm>
          <a:custGeom>
            <a:avLst/>
            <a:gdLst>
              <a:gd name="T0" fmla="*/ 220 w 1113"/>
              <a:gd name="T1" fmla="*/ 0 h 129"/>
              <a:gd name="T2" fmla="*/ 0 w 1113"/>
              <a:gd name="T3" fmla="*/ 64 h 129"/>
              <a:gd name="T4" fmla="*/ 220 w 1113"/>
              <a:gd name="T5" fmla="*/ 129 h 129"/>
              <a:gd name="T6" fmla="*/ 220 w 1113"/>
              <a:gd name="T7" fmla="*/ 0 h 129"/>
              <a:gd name="T8" fmla="*/ 893 w 1113"/>
              <a:gd name="T9" fmla="*/ 0 h 129"/>
              <a:gd name="T10" fmla="*/ 893 w 1113"/>
              <a:gd name="T11" fmla="*/ 129 h 129"/>
              <a:gd name="T12" fmla="*/ 1113 w 1113"/>
              <a:gd name="T13" fmla="*/ 64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4"/>
                </a:lnTo>
                <a:lnTo>
                  <a:pt x="220" y="129"/>
                </a:lnTo>
                <a:lnTo>
                  <a:pt x="220" y="0"/>
                </a:lnTo>
                <a:moveTo>
                  <a:pt x="893" y="0"/>
                </a:moveTo>
                <a:lnTo>
                  <a:pt x="893" y="129"/>
                </a:lnTo>
                <a:lnTo>
                  <a:pt x="1113" y="64"/>
                </a:lnTo>
                <a:lnTo>
                  <a:pt x="893" y="0"/>
                </a:lnTo>
              </a:path>
            </a:pathLst>
          </a:custGeom>
          <a:solidFill>
            <a:srgbClr val="8EAADC">
              <a:lumMod val="75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16" name="文本框 15"/>
          <p:cNvSpPr txBox="1"/>
          <p:nvPr>
            <p:custDataLst>
              <p:tags r:id="rId32"/>
            </p:custDataLst>
          </p:nvPr>
        </p:nvSpPr>
        <p:spPr>
          <a:xfrm>
            <a:off x="8024495" y="5732780"/>
            <a:ext cx="3881120" cy="1015365"/>
          </a:xfrm>
          <a:prstGeom prst="rect">
            <a:avLst/>
          </a:prstGeom>
          <a:noFill/>
        </p:spPr>
        <p:txBody>
          <a:bodyPr wrap="square" lIns="90000" tIns="46800" rIns="90000" bIns="46800" rtlCol="0"/>
          <a:lstStyle/>
          <a:p>
            <a:pPr algn="l">
              <a:lnSpc>
                <a:spcPct val="120000"/>
              </a:lnSpc>
            </a:pPr>
            <a:r>
              <a:rPr lang="zh-CN" altLang="en-US" sz="20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rPr>
              <a:t>开户银行：办理</a:t>
            </a:r>
            <a:r>
              <a:rPr lang="zh-CN" altLang="en-US" sz="2000" b="1">
                <a:latin typeface="仿宋" panose="02010609060101010101" charset="-122"/>
                <a:ea typeface="仿宋" panose="02010609060101010101" charset="-122"/>
                <a:cs typeface="仿宋" panose="02010609060101010101" charset="-122"/>
                <a:sym typeface="+mn-ea"/>
              </a:rPr>
              <a:t>专用账户撤销手续</a:t>
            </a:r>
            <a:endParaRPr lang="zh-CN" altLang="en-US" sz="20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sp>
        <p:nvSpPr>
          <p:cNvPr id="21" name="Freeform 41"/>
          <p:cNvSpPr/>
          <p:nvPr>
            <p:custDataLst>
              <p:tags r:id="rId33"/>
            </p:custDataLst>
          </p:nvPr>
        </p:nvSpPr>
        <p:spPr bwMode="auto">
          <a:xfrm>
            <a:off x="5472430" y="5646420"/>
            <a:ext cx="1132840" cy="923290"/>
          </a:xfrm>
          <a:custGeom>
            <a:avLst/>
            <a:gdLst>
              <a:gd name="T0" fmla="*/ 0 w 1113"/>
              <a:gd name="T1" fmla="*/ 743 h 907"/>
              <a:gd name="T2" fmla="*/ 556 w 1113"/>
              <a:gd name="T3" fmla="*/ 907 h 907"/>
              <a:gd name="T4" fmla="*/ 1113 w 1113"/>
              <a:gd name="T5" fmla="*/ 743 h 907"/>
              <a:gd name="T6" fmla="*/ 1113 w 1113"/>
              <a:gd name="T7" fmla="*/ 0 h 907"/>
              <a:gd name="T8" fmla="*/ 556 w 1113"/>
              <a:gd name="T9" fmla="*/ 164 h 907"/>
              <a:gd name="T10" fmla="*/ 0 w 1113"/>
              <a:gd name="T11" fmla="*/ 0 h 907"/>
              <a:gd name="T12" fmla="*/ 0 w 1113"/>
              <a:gd name="T13" fmla="*/ 743 h 907"/>
            </a:gdLst>
            <a:ahLst/>
            <a:cxnLst>
              <a:cxn ang="0">
                <a:pos x="T0" y="T1"/>
              </a:cxn>
              <a:cxn ang="0">
                <a:pos x="T2" y="T3"/>
              </a:cxn>
              <a:cxn ang="0">
                <a:pos x="T4" y="T5"/>
              </a:cxn>
              <a:cxn ang="0">
                <a:pos x="T6" y="T7"/>
              </a:cxn>
              <a:cxn ang="0">
                <a:pos x="T8" y="T9"/>
              </a:cxn>
              <a:cxn ang="0">
                <a:pos x="T10" y="T11"/>
              </a:cxn>
              <a:cxn ang="0">
                <a:pos x="T12" y="T13"/>
              </a:cxn>
            </a:cxnLst>
            <a:rect l="0" t="0" r="r" b="b"/>
            <a:pathLst>
              <a:path w="1113" h="907">
                <a:moveTo>
                  <a:pt x="0" y="743"/>
                </a:moveTo>
                <a:lnTo>
                  <a:pt x="556" y="907"/>
                </a:lnTo>
                <a:lnTo>
                  <a:pt x="1113" y="743"/>
                </a:lnTo>
                <a:lnTo>
                  <a:pt x="1113" y="0"/>
                </a:lnTo>
                <a:lnTo>
                  <a:pt x="556" y="164"/>
                </a:lnTo>
                <a:lnTo>
                  <a:pt x="0" y="0"/>
                </a:lnTo>
                <a:lnTo>
                  <a:pt x="0" y="74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pic>
        <p:nvPicPr>
          <p:cNvPr id="20" name="图片 19" descr="303b333437303936363bb1cabcc7"/>
          <p:cNvPicPr>
            <a:picLocks noChangeAspect="1"/>
          </p:cNvPicPr>
          <p:nvPr/>
        </p:nvPicPr>
        <p:blipFill>
          <a:blip r:embed="rId34" cstate="print">
            <a:extLst>
              <a:ext uri="{96DAC541-7B7A-43D3-8B79-37D633B846F1}">
                <asvg:svgBlip xmlns:asvg="http://schemas.microsoft.com/office/drawing/2016/SVG/main" r:embed="rId35"/>
              </a:ext>
            </a:extLst>
          </a:blip>
          <a:stretch>
            <a:fillRect/>
          </a:stretch>
        </p:blipFill>
        <p:spPr>
          <a:xfrm>
            <a:off x="5810250" y="5902960"/>
            <a:ext cx="438785" cy="438785"/>
          </a:xfrm>
          <a:prstGeom prst="rect">
            <a:avLst/>
          </a:prstGeom>
        </p:spPr>
      </p:pic>
      <p:cxnSp>
        <p:nvCxnSpPr>
          <p:cNvPr id="22" name="直接连接符 21"/>
          <p:cNvCxnSpPr/>
          <p:nvPr>
            <p:custDataLst>
              <p:tags r:id="rId36"/>
            </p:custDataLst>
          </p:nvPr>
        </p:nvCxnSpPr>
        <p:spPr>
          <a:xfrm flipV="1">
            <a:off x="6724650" y="5069205"/>
            <a:ext cx="1080000" cy="4445"/>
          </a:xfrm>
          <a:prstGeom prst="line">
            <a:avLst/>
          </a:prstGeom>
          <a:ln w="19050" cap="rnd">
            <a:solidFill>
              <a:schemeClr val="bg1">
                <a:lumMod val="50000"/>
              </a:scheme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23" name="Rectangle 79"/>
          <p:cNvSpPr>
            <a:spLocks noChangeArrowheads="1"/>
          </p:cNvSpPr>
          <p:nvPr>
            <p:custDataLst>
              <p:tags r:id="rId37"/>
            </p:custDataLst>
          </p:nvPr>
        </p:nvSpPr>
        <p:spPr bwMode="auto">
          <a:xfrm>
            <a:off x="11821795" y="4757420"/>
            <a:ext cx="64770" cy="628015"/>
          </a:xfrm>
          <a:prstGeom prst="rect">
            <a:avLst/>
          </a:pr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24" name="任意多边形 23"/>
          <p:cNvSpPr/>
          <p:nvPr>
            <p:custDataLst>
              <p:tags r:id="rId38"/>
            </p:custDataLst>
          </p:nvPr>
        </p:nvSpPr>
        <p:spPr>
          <a:xfrm>
            <a:off x="7804785" y="4624070"/>
            <a:ext cx="4016375" cy="92138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25" name="Freeform 41"/>
          <p:cNvSpPr/>
          <p:nvPr>
            <p:custDataLst>
              <p:tags r:id="rId39"/>
            </p:custDataLst>
          </p:nvPr>
        </p:nvSpPr>
        <p:spPr bwMode="auto">
          <a:xfrm>
            <a:off x="5457825" y="4609465"/>
            <a:ext cx="1132840" cy="923290"/>
          </a:xfrm>
          <a:custGeom>
            <a:avLst/>
            <a:gdLst>
              <a:gd name="T0" fmla="*/ 0 w 1113"/>
              <a:gd name="T1" fmla="*/ 743 h 907"/>
              <a:gd name="T2" fmla="*/ 556 w 1113"/>
              <a:gd name="T3" fmla="*/ 907 h 907"/>
              <a:gd name="T4" fmla="*/ 1113 w 1113"/>
              <a:gd name="T5" fmla="*/ 743 h 907"/>
              <a:gd name="T6" fmla="*/ 1113 w 1113"/>
              <a:gd name="T7" fmla="*/ 0 h 907"/>
              <a:gd name="T8" fmla="*/ 556 w 1113"/>
              <a:gd name="T9" fmla="*/ 164 h 907"/>
              <a:gd name="T10" fmla="*/ 0 w 1113"/>
              <a:gd name="T11" fmla="*/ 0 h 907"/>
              <a:gd name="T12" fmla="*/ 0 w 1113"/>
              <a:gd name="T13" fmla="*/ 743 h 907"/>
            </a:gdLst>
            <a:ahLst/>
            <a:cxnLst>
              <a:cxn ang="0">
                <a:pos x="T0" y="T1"/>
              </a:cxn>
              <a:cxn ang="0">
                <a:pos x="T2" y="T3"/>
              </a:cxn>
              <a:cxn ang="0">
                <a:pos x="T4" y="T5"/>
              </a:cxn>
              <a:cxn ang="0">
                <a:pos x="T6" y="T7"/>
              </a:cxn>
              <a:cxn ang="0">
                <a:pos x="T8" y="T9"/>
              </a:cxn>
              <a:cxn ang="0">
                <a:pos x="T10" y="T11"/>
              </a:cxn>
              <a:cxn ang="0">
                <a:pos x="T12" y="T13"/>
              </a:cxn>
            </a:cxnLst>
            <a:rect l="0" t="0" r="r" b="b"/>
            <a:pathLst>
              <a:path w="1113" h="907">
                <a:moveTo>
                  <a:pt x="0" y="743"/>
                </a:moveTo>
                <a:lnTo>
                  <a:pt x="556" y="907"/>
                </a:lnTo>
                <a:lnTo>
                  <a:pt x="1113" y="743"/>
                </a:lnTo>
                <a:lnTo>
                  <a:pt x="1113" y="0"/>
                </a:lnTo>
                <a:lnTo>
                  <a:pt x="556" y="164"/>
                </a:lnTo>
                <a:lnTo>
                  <a:pt x="0" y="0"/>
                </a:lnTo>
                <a:lnTo>
                  <a:pt x="0" y="743"/>
                </a:lnTo>
                <a:close/>
              </a:path>
            </a:pathLst>
          </a:cu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sp>
        <p:nvSpPr>
          <p:cNvPr id="26" name="Freeform 20"/>
          <p:cNvSpPr>
            <a:spLocks noEditPoints="1"/>
          </p:cNvSpPr>
          <p:nvPr>
            <p:custDataLst>
              <p:tags r:id="rId40"/>
            </p:custDataLst>
          </p:nvPr>
        </p:nvSpPr>
        <p:spPr bwMode="auto">
          <a:xfrm>
            <a:off x="5457825" y="4552950"/>
            <a:ext cx="1132840" cy="131445"/>
          </a:xfrm>
          <a:custGeom>
            <a:avLst/>
            <a:gdLst>
              <a:gd name="T0" fmla="*/ 220 w 1113"/>
              <a:gd name="T1" fmla="*/ 0 h 129"/>
              <a:gd name="T2" fmla="*/ 0 w 1113"/>
              <a:gd name="T3" fmla="*/ 63 h 129"/>
              <a:gd name="T4" fmla="*/ 220 w 1113"/>
              <a:gd name="T5" fmla="*/ 129 h 129"/>
              <a:gd name="T6" fmla="*/ 220 w 1113"/>
              <a:gd name="T7" fmla="*/ 0 h 129"/>
              <a:gd name="T8" fmla="*/ 893 w 1113"/>
              <a:gd name="T9" fmla="*/ 0 h 129"/>
              <a:gd name="T10" fmla="*/ 893 w 1113"/>
              <a:gd name="T11" fmla="*/ 129 h 129"/>
              <a:gd name="T12" fmla="*/ 1113 w 1113"/>
              <a:gd name="T13" fmla="*/ 63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3"/>
                </a:lnTo>
                <a:lnTo>
                  <a:pt x="220" y="129"/>
                </a:lnTo>
                <a:lnTo>
                  <a:pt x="220" y="0"/>
                </a:lnTo>
                <a:moveTo>
                  <a:pt x="893" y="0"/>
                </a:moveTo>
                <a:lnTo>
                  <a:pt x="893" y="129"/>
                </a:lnTo>
                <a:lnTo>
                  <a:pt x="1113" y="63"/>
                </a:lnTo>
                <a:lnTo>
                  <a:pt x="893" y="0"/>
                </a:lnTo>
              </a:path>
            </a:pathLst>
          </a:custGeom>
          <a:solidFill>
            <a:srgbClr val="79B6D3">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charset="-122"/>
            </a:endParaRPr>
          </a:p>
        </p:txBody>
      </p:sp>
      <p:pic>
        <p:nvPicPr>
          <p:cNvPr id="27" name="图片 26" descr="303b333437313031313bd0a3b3a4"/>
          <p:cNvPicPr>
            <a:picLocks noChangeAspect="1"/>
          </p:cNvPicPr>
          <p:nvPr/>
        </p:nvPicPr>
        <p:blipFill>
          <a:blip r:embed="rId21" cstate="print">
            <a:extLst>
              <a:ext uri="{96DAC541-7B7A-43D3-8B79-37D633B846F1}">
                <asvg:svgBlip xmlns:asvg="http://schemas.microsoft.com/office/drawing/2016/SVG/main" r:embed="rId22"/>
              </a:ext>
            </a:extLst>
          </a:blip>
          <a:stretch>
            <a:fillRect/>
          </a:stretch>
        </p:blipFill>
        <p:spPr>
          <a:xfrm>
            <a:off x="5788660" y="4895215"/>
            <a:ext cx="438912" cy="438912"/>
          </a:xfrm>
          <a:prstGeom prst="rect">
            <a:avLst/>
          </a:prstGeom>
        </p:spPr>
      </p:pic>
      <p:sp>
        <p:nvSpPr>
          <p:cNvPr id="28" name="文本框 27"/>
          <p:cNvSpPr txBox="1"/>
          <p:nvPr>
            <p:custDataLst>
              <p:tags r:id="rId41"/>
            </p:custDataLst>
          </p:nvPr>
        </p:nvSpPr>
        <p:spPr>
          <a:xfrm>
            <a:off x="7938770" y="4679950"/>
            <a:ext cx="3881120" cy="882650"/>
          </a:xfrm>
          <a:prstGeom prst="rect">
            <a:avLst/>
          </a:prstGeom>
          <a:noFill/>
        </p:spPr>
        <p:txBody>
          <a:bodyPr wrap="square" lIns="90000" tIns="46800" rIns="90000" bIns="46800" rtlCol="0"/>
          <a:lstStyle/>
          <a:p>
            <a:pPr algn="l">
              <a:lnSpc>
                <a:spcPct val="120000"/>
              </a:lnSpc>
            </a:pPr>
            <a:r>
              <a:rPr lang="zh-CN" altLang="en-US" sz="2000" b="1">
                <a:latin typeface="仿宋" panose="02010609060101010101" charset="-122"/>
                <a:ea typeface="仿宋" panose="02010609060101010101" charset="-122"/>
                <a:cs typeface="仿宋" panose="02010609060101010101" charset="-122"/>
                <a:sym typeface="+mn-ea"/>
              </a:rPr>
              <a:t>总包单位：向开户银行提供《撤销申请表》</a:t>
            </a:r>
            <a:endParaRPr lang="zh-CN" altLang="en-US" sz="2000" b="1" spc="150">
              <a:solidFill>
                <a:sysClr val="windowText" lastClr="000000">
                  <a:lumMod val="85000"/>
                  <a:lumOff val="15000"/>
                </a:sysClr>
              </a:solidFill>
              <a:latin typeface="仿宋" panose="02010609060101010101" charset="-122"/>
              <a:ea typeface="仿宋" panose="02010609060101010101" charset="-122"/>
              <a:cs typeface="仿宋" panose="02010609060101010101" charset="-122"/>
              <a:sym typeface="+mn-ea"/>
            </a:endParaRPr>
          </a:p>
        </p:txBody>
      </p:sp>
    </p:spTree>
    <p:custDataLst>
      <p:tags r:id="rId4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4</a:t>
            </a:r>
            <a:endParaRPr lang="en-US" altLang="zh-CN" sz="3200">
              <a:solidFill>
                <a:schemeClr val="lt1"/>
              </a:solidFill>
            </a:endParaRPr>
          </a:p>
        </p:txBody>
      </p:sp>
      <p:sp>
        <p:nvSpPr>
          <p:cNvPr id="2" name="文本框 1"/>
          <p:cNvSpPr txBox="1"/>
          <p:nvPr/>
        </p:nvSpPr>
        <p:spPr>
          <a:xfrm>
            <a:off x="573405" y="92075"/>
            <a:ext cx="4521200" cy="583565"/>
          </a:xfrm>
          <a:prstGeom prst="rect">
            <a:avLst/>
          </a:prstGeom>
          <a:noFill/>
        </p:spPr>
        <p:txBody>
          <a:bodyPr wrap="square" rtlCol="0" anchor="t">
            <a:spAutoFit/>
          </a:bodyPr>
          <a:lstStyle/>
          <a:p>
            <a:r>
              <a:rPr lang="zh-CN" altLang="en-US" sz="3200" b="1" dirty="0"/>
              <a:t>专用账户的开立和撤销</a:t>
            </a:r>
            <a:endParaRPr lang="zh-CN" altLang="en-US" sz="3200" b="1" dirty="0"/>
          </a:p>
        </p:txBody>
      </p:sp>
      <p:sp>
        <p:nvSpPr>
          <p:cNvPr id="34" name="圆角矩形 33"/>
          <p:cNvSpPr/>
          <p:nvPr/>
        </p:nvSpPr>
        <p:spPr>
          <a:xfrm>
            <a:off x="110490" y="834390"/>
            <a:ext cx="6526530" cy="26022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13703" y="859696"/>
            <a:ext cx="5080635" cy="5632311"/>
          </a:xfrm>
          <a:prstGeom prst="rect">
            <a:avLst/>
          </a:prstGeom>
          <a:noFill/>
        </p:spPr>
        <p:txBody>
          <a:bodyPr wrap="square" rtlCol="0" anchor="t">
            <a:spAutoFit/>
          </a:bodyPr>
          <a:lstStyle/>
          <a:p>
            <a:pPr>
              <a:lnSpc>
                <a:spcPct val="150000"/>
              </a:lnSpc>
            </a:pPr>
            <a:r>
              <a:rPr lang="en-US" altLang="zh-CN" sz="2400" b="1" dirty="0">
                <a:solidFill>
                  <a:schemeClr val="tx1"/>
                </a:solidFill>
                <a:latin typeface="仿宋" panose="02010609060101010101" charset="-122"/>
                <a:ea typeface="仿宋" panose="02010609060101010101" charset="-122"/>
                <a:cs typeface="仿宋" panose="02010609060101010101" charset="-122"/>
                <a:sym typeface="+mn-ea"/>
              </a:rPr>
              <a:t>    </a:t>
            </a: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总包单位登录本市建设工程实名制管理系统企业端生成下载</a:t>
            </a:r>
            <a:r>
              <a:rPr sz="2400" b="1" dirty="0">
                <a:latin typeface="仿宋" panose="02010609060101010101" charset="-122"/>
                <a:ea typeface="仿宋" panose="02010609060101010101" charset="-122"/>
                <a:cs typeface="仿宋" panose="02010609060101010101" charset="-122"/>
                <a:sym typeface="+mn-ea"/>
              </a:rPr>
              <a:t>《</a:t>
            </a:r>
            <a:r>
              <a:rPr sz="2400" b="1" dirty="0" err="1">
                <a:latin typeface="仿宋" panose="02010609060101010101" charset="-122"/>
                <a:ea typeface="仿宋" panose="02010609060101010101" charset="-122"/>
                <a:cs typeface="仿宋" panose="02010609060101010101" charset="-122"/>
                <a:sym typeface="+mn-ea"/>
              </a:rPr>
              <a:t>撤销申请表</a:t>
            </a:r>
            <a:r>
              <a:rPr sz="2400" b="1" dirty="0">
                <a:latin typeface="仿宋" panose="02010609060101010101" charset="-122"/>
                <a:ea typeface="仿宋" panose="02010609060101010101" charset="-122"/>
                <a:cs typeface="仿宋" panose="02010609060101010101" charset="-122"/>
                <a:sym typeface="+mn-ea"/>
              </a:rPr>
              <a:t>》</a:t>
            </a:r>
            <a:r>
              <a:rPr lang="zh-CN" altLang="en-US" sz="2400" b="1" dirty="0">
                <a:latin typeface="仿宋" panose="02010609060101010101" charset="-122"/>
                <a:ea typeface="仿宋" panose="02010609060101010101" charset="-122"/>
                <a:cs typeface="仿宋" panose="02010609060101010101" charset="-122"/>
                <a:sym typeface="+mn-ea"/>
              </a:rPr>
              <a:t>；</a:t>
            </a:r>
            <a:endParaRPr lang="en-US" altLang="zh-CN" sz="2400" b="1" dirty="0">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安标系统下载</a:t>
            </a:r>
            <a:r>
              <a:rPr lang="en-US" altLang="zh-CN" sz="2400" b="1" dirty="0">
                <a:latin typeface="仿宋" panose="02010609060101010101" charset="-122"/>
                <a:ea typeface="仿宋" panose="02010609060101010101" charset="-122"/>
                <a:cs typeface="仿宋" panose="02010609060101010101" charset="-122"/>
                <a:sym typeface="+mn-ea"/>
              </a:rPr>
              <a:t>《</a:t>
            </a:r>
            <a:r>
              <a:rPr lang="zh-CN" altLang="en-US" sz="2400" b="1" dirty="0">
                <a:latin typeface="仿宋" panose="02010609060101010101" charset="-122"/>
                <a:ea typeface="仿宋" panose="02010609060101010101" charset="-122"/>
                <a:cs typeface="仿宋" panose="02010609060101010101" charset="-122"/>
                <a:sym typeface="+mn-ea"/>
              </a:rPr>
              <a:t>安标竣工审核表</a:t>
            </a:r>
            <a:r>
              <a:rPr lang="en-US" altLang="zh-CN" sz="2400" b="1" dirty="0">
                <a:latin typeface="仿宋" panose="02010609060101010101" charset="-122"/>
                <a:ea typeface="仿宋" panose="02010609060101010101" charset="-122"/>
                <a:cs typeface="仿宋" panose="02010609060101010101" charset="-122"/>
                <a:sym typeface="+mn-ea"/>
              </a:rPr>
              <a:t>》</a:t>
            </a:r>
            <a:r>
              <a:rPr lang="zh-CN" altLang="en-US" sz="2400" b="1" dirty="0">
                <a:latin typeface="仿宋" panose="02010609060101010101" charset="-122"/>
                <a:ea typeface="仿宋" panose="02010609060101010101" charset="-122"/>
                <a:cs typeface="仿宋" panose="02010609060101010101" charset="-122"/>
                <a:sym typeface="+mn-ea"/>
              </a:rPr>
              <a:t>或提供终止合同的证明材料；</a:t>
            </a:r>
            <a:endParaRPr lang="en-US" altLang="zh-CN"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以及无拖欠农民工工资情况公示</a:t>
            </a:r>
            <a:r>
              <a:rPr lang="en-US" altLang="zh-CN" sz="2400" b="1" dirty="0">
                <a:latin typeface="仿宋" panose="02010609060101010101" charset="-122"/>
                <a:ea typeface="仿宋" panose="02010609060101010101" charset="-122"/>
                <a:cs typeface="仿宋" panose="02010609060101010101" charset="-122"/>
                <a:sym typeface="+mn-ea"/>
              </a:rPr>
              <a:t>30</a:t>
            </a:r>
            <a:r>
              <a:rPr lang="zh-CN" altLang="en-US" sz="2400" b="1" dirty="0">
                <a:latin typeface="仿宋" panose="02010609060101010101" charset="-122"/>
                <a:ea typeface="仿宋" panose="02010609060101010101" charset="-122"/>
                <a:cs typeface="仿宋" panose="02010609060101010101" charset="-122"/>
                <a:sym typeface="+mn-ea"/>
              </a:rPr>
              <a:t>日的影像资料。</a:t>
            </a:r>
            <a:endParaRPr lang="en-US" altLang="zh-CN"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endParaRPr 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    安标竣工审核表、公示、撤销申请表中的工地编号应保持一致。</a:t>
            </a:r>
            <a:endParaRPr sz="2400" b="1" dirty="0">
              <a:solidFill>
                <a:srgbClr val="FF0000"/>
              </a:solidFill>
              <a:latin typeface="仿宋" panose="02010609060101010101" charset="-122"/>
              <a:ea typeface="仿宋" panose="02010609060101010101" charset="-122"/>
              <a:cs typeface="仿宋" panose="02010609060101010101" charset="-122"/>
              <a:sym typeface="+mn-ea"/>
            </a:endParaRPr>
          </a:p>
        </p:txBody>
      </p:sp>
      <p:pic>
        <p:nvPicPr>
          <p:cNvPr id="3" name="图片 2" descr="撤销申请表"/>
          <p:cNvPicPr>
            <a:picLocks noChangeAspect="1"/>
          </p:cNvPicPr>
          <p:nvPr/>
        </p:nvPicPr>
        <p:blipFill>
          <a:blip r:embed="rId2" cstate="print"/>
          <a:stretch>
            <a:fillRect/>
          </a:stretch>
        </p:blipFill>
        <p:spPr>
          <a:xfrm>
            <a:off x="5858743" y="35438"/>
            <a:ext cx="5529693" cy="6822562"/>
          </a:xfrm>
          <a:prstGeom prst="rect">
            <a:avLst/>
          </a:prstGeom>
        </p:spPr>
      </p:pic>
      <p:pic>
        <p:nvPicPr>
          <p:cNvPr id="6" name="图片 5" descr="安标审核表"/>
          <p:cNvPicPr>
            <a:picLocks noChangeAspect="1"/>
          </p:cNvPicPr>
          <p:nvPr/>
        </p:nvPicPr>
        <p:blipFill>
          <a:blip r:embed="rId3" cstate="print"/>
          <a:stretch>
            <a:fillRect/>
          </a:stretch>
        </p:blipFill>
        <p:spPr>
          <a:xfrm>
            <a:off x="5797550" y="181401"/>
            <a:ext cx="6393815" cy="620903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797550" y="36604"/>
            <a:ext cx="5933209" cy="6725372"/>
          </a:xfrm>
          <a:prstGeom prst="rect">
            <a:avLst/>
          </a:prstGeom>
          <a:noFill/>
          <a:ln w="9525">
            <a:noFill/>
            <a:miter lim="800000"/>
            <a:headEnd/>
            <a:tailEnd/>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300"/>
                                        <p:tgtEl>
                                          <p:spTgt spid="3"/>
                                        </p:tgtEl>
                                      </p:cBhvr>
                                    </p:animEffect>
                                    <p:set>
                                      <p:cBhvr>
                                        <p:cTn id="11" dur="1" fill="hold">
                                          <p:stCondLst>
                                            <p:cond delay="299"/>
                                          </p:stCondLst>
                                        </p:cTn>
                                        <p:tgtEl>
                                          <p:spTgt spid="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300"/>
                                        <p:tgtEl>
                                          <p:spTgt spid="6"/>
                                        </p:tgtEl>
                                      </p:cBhvr>
                                    </p:animEffect>
                                    <p:set>
                                      <p:cBhvr>
                                        <p:cTn id="18" dur="1" fill="hold">
                                          <p:stCondLst>
                                            <p:cond delay="299"/>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5</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19" name="文本框 18"/>
          <p:cNvSpPr txBox="1"/>
          <p:nvPr/>
        </p:nvSpPr>
        <p:spPr>
          <a:xfrm>
            <a:off x="5279390" y="2466340"/>
            <a:ext cx="6482080" cy="2122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人工费拨付与农民工工资支付</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5</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人工费拨付与农民工工资支付</a:t>
            </a:r>
            <a:endParaRPr lang="zh-CN" altLang="en-US" sz="3200" b="1"/>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405" y="1129665"/>
            <a:ext cx="4923155" cy="4477385"/>
          </a:xfrm>
          <a:prstGeom prst="rect">
            <a:avLst/>
          </a:prstGeom>
          <a:noFill/>
        </p:spPr>
        <p:txBody>
          <a:bodyPr wrap="square" rtlCol="0" anchor="t">
            <a:spAutoFit/>
          </a:bodyPr>
          <a:lstStyle/>
          <a:p>
            <a:pPr algn="l" fontAlgn="auto">
              <a:lnSpc>
                <a:spcPct val="150000"/>
              </a:lnSpc>
            </a:pPr>
            <a:r>
              <a:rPr lang="en-US" altLang="zh-CN" sz="2400" b="1" dirty="0">
                <a:latin typeface="仿宋" panose="02010609060101010101" charset="-122"/>
                <a:ea typeface="仿宋" panose="02010609060101010101" charset="-122"/>
                <a:cs typeface="仿宋" panose="02010609060101010101" charset="-122"/>
                <a:sym typeface="+mn-ea"/>
              </a:rPr>
              <a:t>    </a:t>
            </a:r>
            <a:r>
              <a:rPr lang="zh-CN" altLang="en-US" sz="2400" b="1" dirty="0">
                <a:latin typeface="仿宋" panose="02010609060101010101" charset="-122"/>
                <a:ea typeface="仿宋" panose="02010609060101010101" charset="-122"/>
                <a:cs typeface="仿宋" panose="02010609060101010101" charset="-122"/>
                <a:sym typeface="+mn-ea"/>
              </a:rPr>
              <a:t>人工费应当按时拨付至专用账户。建设单位应当按照合同约定，按月足额将人工费拨付至总包单位专用账户。</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endParaRPr lang="zh-CN" altLang="en-US" sz="1400" b="1" dirty="0">
              <a:solidFill>
                <a:srgbClr val="FF0000"/>
              </a:solidFill>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000" b="1" dirty="0">
                <a:solidFill>
                  <a:schemeClr val="tx2"/>
                </a:solidFill>
                <a:latin typeface="仿宋" panose="02010609060101010101" charset="-122"/>
                <a:ea typeface="仿宋" panose="02010609060101010101" charset="-122"/>
                <a:cs typeface="仿宋" panose="02010609060101010101" charset="-122"/>
                <a:sym typeface="+mn-ea"/>
              </a:rPr>
              <a:t>注：</a:t>
            </a:r>
            <a:r>
              <a:rPr lang="zh-CN" altLang="en-US" sz="2000" b="1" dirty="0">
                <a:solidFill>
                  <a:srgbClr val="FF0000"/>
                </a:solidFill>
                <a:latin typeface="仿宋" panose="02010609060101010101" charset="-122"/>
                <a:ea typeface="仿宋" panose="02010609060101010101" charset="-122"/>
                <a:cs typeface="仿宋" panose="02010609060101010101" charset="-122"/>
                <a:sym typeface="Arial" panose="020B0604020202020204" pitchFamily="34" charset="0"/>
              </a:rPr>
              <a:t>除人工费以外的其他款项不能转入专用账户，人工费内除工资以外的</a:t>
            </a:r>
            <a:r>
              <a:rPr lang="zh-CN" altLang="en-US" sz="2000" b="1" dirty="0">
                <a:solidFill>
                  <a:srgbClr val="FF0000"/>
                </a:solidFill>
                <a:latin typeface="仿宋" panose="02010609060101010101" charset="-122"/>
                <a:ea typeface="仿宋" panose="02010609060101010101" charset="-122"/>
                <a:cs typeface="仿宋" panose="02010609060101010101" charset="-122"/>
                <a:sym typeface="+mn-ea"/>
              </a:rPr>
              <a:t>管理费、少量材料费也不宜</a:t>
            </a:r>
            <a:r>
              <a:rPr lang="zh-CN" altLang="en-US" sz="2000" b="1" dirty="0">
                <a:solidFill>
                  <a:srgbClr val="FF0000"/>
                </a:solidFill>
                <a:latin typeface="仿宋" panose="02010609060101010101" charset="-122"/>
                <a:ea typeface="仿宋" panose="02010609060101010101" charset="-122"/>
                <a:sym typeface="+mn-ea"/>
              </a:rPr>
              <a:t>入账</a:t>
            </a:r>
            <a:r>
              <a:rPr lang="zh-CN" altLang="en-US" sz="2000" b="1" dirty="0">
                <a:solidFill>
                  <a:srgbClr val="FF0000"/>
                </a:solidFill>
                <a:latin typeface="仿宋" panose="02010609060101010101" charset="-122"/>
                <a:ea typeface="仿宋" panose="02010609060101010101" charset="-122"/>
                <a:cs typeface="仿宋" panose="02010609060101010101" charset="-122"/>
                <a:sym typeface="+mn-ea"/>
              </a:rPr>
              <a:t>，不然</a:t>
            </a:r>
            <a:r>
              <a:rPr lang="zh-CN" altLang="en-US" sz="2000" b="1" dirty="0">
                <a:solidFill>
                  <a:srgbClr val="FF0000"/>
                </a:solidFill>
                <a:latin typeface="仿宋" panose="02010609060101010101" charset="-122"/>
                <a:ea typeface="仿宋" panose="02010609060101010101" charset="-122"/>
                <a:cs typeface="仿宋" panose="02010609060101010101" charset="-122"/>
                <a:sym typeface="Arial" panose="020B0604020202020204" pitchFamily="34" charset="0"/>
              </a:rPr>
              <a:t>对于误划入的资金按规定要待销户时处理。</a:t>
            </a:r>
            <a:endParaRPr lang="zh-CN" altLang="en-US" sz="2000" b="1" dirty="0">
              <a:solidFill>
                <a:srgbClr val="FF0000"/>
              </a:solidFill>
              <a:latin typeface="仿宋" panose="02010609060101010101" charset="-122"/>
              <a:ea typeface="仿宋" panose="02010609060101010101" charset="-122"/>
              <a:cs typeface="仿宋" panose="02010609060101010101" charset="-122"/>
              <a:sym typeface="Arial" panose="020B0604020202020204" pitchFamily="34" charset="0"/>
            </a:endParaRPr>
          </a:p>
        </p:txBody>
      </p:sp>
      <p:sp>
        <p:nvSpPr>
          <p:cNvPr id="23" name="Freeform 58"/>
          <p:cNvSpPr/>
          <p:nvPr>
            <p:custDataLst>
              <p:tags r:id="rId2"/>
            </p:custDataLst>
          </p:nvPr>
        </p:nvSpPr>
        <p:spPr bwMode="auto">
          <a:xfrm>
            <a:off x="8831874" y="3585809"/>
            <a:ext cx="281218" cy="343852"/>
          </a:xfrm>
          <a:custGeom>
            <a:avLst/>
            <a:gdLst>
              <a:gd name="T0" fmla="*/ 0 w 105"/>
              <a:gd name="T1" fmla="*/ 0 h 128"/>
              <a:gd name="T2" fmla="*/ 49 w 105"/>
              <a:gd name="T3" fmla="*/ 63 h 128"/>
              <a:gd name="T4" fmla="*/ 0 w 105"/>
              <a:gd name="T5" fmla="*/ 128 h 128"/>
              <a:gd name="T6" fmla="*/ 54 w 105"/>
              <a:gd name="T7" fmla="*/ 128 h 128"/>
              <a:gd name="T8" fmla="*/ 105 w 105"/>
              <a:gd name="T9" fmla="*/ 63 h 128"/>
              <a:gd name="T10" fmla="*/ 54 w 105"/>
              <a:gd name="T11" fmla="*/ 0 h 128"/>
              <a:gd name="T12" fmla="*/ 0 w 105"/>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05" h="128">
                <a:moveTo>
                  <a:pt x="0" y="0"/>
                </a:moveTo>
                <a:lnTo>
                  <a:pt x="49" y="63"/>
                </a:lnTo>
                <a:lnTo>
                  <a:pt x="0" y="128"/>
                </a:lnTo>
                <a:lnTo>
                  <a:pt x="54" y="128"/>
                </a:lnTo>
                <a:lnTo>
                  <a:pt x="105" y="63"/>
                </a:lnTo>
                <a:lnTo>
                  <a:pt x="54" y="0"/>
                </a:lnTo>
                <a:lnTo>
                  <a:pt x="0" y="0"/>
                </a:lnTo>
                <a:close/>
              </a:path>
            </a:pathLst>
          </a:custGeom>
          <a:solidFill>
            <a:srgbClr val="868686"/>
          </a:soli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zh-CN" altLang="en-US" sz="127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44" name="Rounded Rectangle 34"/>
          <p:cNvSpPr/>
          <p:nvPr>
            <p:custDataLst>
              <p:tags r:id="rId3"/>
            </p:custDataLst>
          </p:nvPr>
        </p:nvSpPr>
        <p:spPr>
          <a:xfrm>
            <a:off x="6633033" y="3155390"/>
            <a:ext cx="1216201" cy="1216699"/>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45" name="Rounded Rectangle 34"/>
          <p:cNvSpPr/>
          <p:nvPr>
            <p:custDataLst>
              <p:tags r:id="rId4"/>
            </p:custDataLst>
          </p:nvPr>
        </p:nvSpPr>
        <p:spPr>
          <a:xfrm>
            <a:off x="6717588" y="3239978"/>
            <a:ext cx="1047093" cy="1047523"/>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52" name="圆角矩形 51"/>
          <p:cNvSpPr/>
          <p:nvPr>
            <p:custDataLst>
              <p:tags r:id="rId5"/>
            </p:custDataLst>
          </p:nvPr>
        </p:nvSpPr>
        <p:spPr>
          <a:xfrm>
            <a:off x="6541290" y="1291365"/>
            <a:ext cx="2100728" cy="400154"/>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0" rIns="90000" bIns="0" rtlCol="0" anchor="ctr" anchorCtr="0">
            <a:noAutofit/>
          </a:bodyPr>
          <a:lstStyle/>
          <a:p>
            <a:pPr algn="ctr" fontAlgn="base">
              <a:spcBef>
                <a:spcPct val="0"/>
              </a:spcBef>
              <a:spcAft>
                <a:spcPct val="0"/>
              </a:spcAft>
            </a:pPr>
            <a:r>
              <a:rPr lang="zh-CN" altLang="en-US" sz="2800" b="1">
                <a:solidFill>
                  <a:schemeClr val="tx1"/>
                </a:solidFill>
                <a:latin typeface="仿宋" panose="02010609060101010101" charset="-122"/>
                <a:ea typeface="仿宋" panose="02010609060101010101" charset="-122"/>
                <a:cs typeface="+mn-ea"/>
              </a:rPr>
              <a:t>建设单位</a:t>
            </a:r>
            <a:endParaRPr lang="zh-CN" altLang="en-US" sz="2800" b="1">
              <a:solidFill>
                <a:schemeClr val="tx1"/>
              </a:solidFill>
              <a:latin typeface="仿宋" panose="02010609060101010101" charset="-122"/>
              <a:ea typeface="仿宋" panose="02010609060101010101" charset="-122"/>
              <a:cs typeface="+mn-ea"/>
            </a:endParaRPr>
          </a:p>
        </p:txBody>
      </p:sp>
      <p:sp>
        <p:nvSpPr>
          <p:cNvPr id="27" name="文本框 26"/>
          <p:cNvSpPr txBox="1"/>
          <p:nvPr>
            <p:custDataLst>
              <p:tags r:id="rId6"/>
            </p:custDataLst>
          </p:nvPr>
        </p:nvSpPr>
        <p:spPr>
          <a:xfrm>
            <a:off x="5976871" y="4529393"/>
            <a:ext cx="2529796" cy="71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anchor="t" anchorCtr="0">
            <a:noAutofit/>
          </a:bodyPr>
          <a:lstStyle>
            <a:defPPr>
              <a:defRPr lang="zh-CN"/>
            </a:defPPr>
            <a:lvl1pPr algn="ctr" fontAlgn="base">
              <a:spcBef>
                <a:spcPct val="0"/>
              </a:spcBef>
              <a:spcAft>
                <a:spcPct val="0"/>
              </a:spcAft>
              <a:buFont typeface="Arial" panose="020B0604020202020204" pitchFamily="34" charset="0"/>
              <a:buNone/>
              <a:defRPr sz="1900">
                <a:solidFill>
                  <a:srgbClr val="000000">
                    <a:lumMod val="50000"/>
                    <a:lumOff val="50000"/>
                  </a:srgbClr>
                </a:solidFill>
                <a:latin typeface="+mn-ea"/>
              </a:defRPr>
            </a:lvl1pPr>
          </a:lstStyle>
          <a:p>
            <a:r>
              <a:rPr lang="en-US" altLang="zh-CN" sz="2400" dirty="0">
                <a:solidFill>
                  <a:schemeClr val="tx1"/>
                </a:solidFill>
                <a:latin typeface="仿宋" panose="02010609060101010101" charset="-122"/>
                <a:ea typeface="仿宋" panose="02010609060101010101" charset="-122"/>
                <a:cs typeface="仿宋" panose="02010609060101010101" charset="-122"/>
              </a:rPr>
              <a:t>1</a:t>
            </a:r>
            <a:r>
              <a:rPr lang="zh-CN" altLang="en-US" sz="2400" dirty="0">
                <a:solidFill>
                  <a:schemeClr val="tx1"/>
                </a:solidFill>
                <a:latin typeface="仿宋" panose="02010609060101010101" charset="-122"/>
                <a:ea typeface="仿宋" panose="02010609060101010101" charset="-122"/>
                <a:cs typeface="仿宋" panose="02010609060101010101" charset="-122"/>
              </a:rPr>
              <a:t>、按照合同约定</a:t>
            </a:r>
            <a:endParaRPr lang="zh-CN" altLang="en-US" sz="2400" dirty="0">
              <a:solidFill>
                <a:schemeClr val="tx1"/>
              </a:solidFill>
              <a:latin typeface="仿宋" panose="02010609060101010101" charset="-122"/>
              <a:ea typeface="仿宋" panose="02010609060101010101" charset="-122"/>
              <a:cs typeface="仿宋" panose="02010609060101010101" charset="-122"/>
            </a:endParaRPr>
          </a:p>
          <a:p>
            <a:r>
              <a:rPr lang="en-US" altLang="zh-CN" sz="2400" dirty="0">
                <a:solidFill>
                  <a:schemeClr val="tx1"/>
                </a:solidFill>
                <a:latin typeface="仿宋" panose="02010609060101010101" charset="-122"/>
                <a:ea typeface="仿宋" panose="02010609060101010101" charset="-122"/>
                <a:cs typeface="仿宋" panose="02010609060101010101" charset="-122"/>
              </a:rPr>
              <a:t>2</a:t>
            </a:r>
            <a:r>
              <a:rPr lang="zh-CN" altLang="en-US" sz="2400" dirty="0">
                <a:solidFill>
                  <a:schemeClr val="tx1"/>
                </a:solidFill>
                <a:latin typeface="仿宋" panose="02010609060101010101" charset="-122"/>
                <a:ea typeface="仿宋" panose="02010609060101010101" charset="-122"/>
                <a:cs typeface="仿宋" panose="02010609060101010101" charset="-122"/>
              </a:rPr>
              <a:t>、按月足额拨付</a:t>
            </a:r>
            <a:endParaRPr lang="zh-CN" altLang="en-US" sz="2400" dirty="0">
              <a:solidFill>
                <a:schemeClr val="tx1"/>
              </a:solidFill>
              <a:latin typeface="仿宋" panose="02010609060101010101" charset="-122"/>
              <a:ea typeface="仿宋" panose="02010609060101010101" charset="-122"/>
              <a:cs typeface="仿宋" panose="02010609060101010101" charset="-122"/>
            </a:endParaRPr>
          </a:p>
        </p:txBody>
      </p:sp>
      <p:sp>
        <p:nvSpPr>
          <p:cNvPr id="47" name="Rounded Rectangle 34"/>
          <p:cNvSpPr/>
          <p:nvPr>
            <p:custDataLst>
              <p:tags r:id="rId7"/>
            </p:custDataLst>
          </p:nvPr>
        </p:nvSpPr>
        <p:spPr>
          <a:xfrm>
            <a:off x="10017227" y="3132585"/>
            <a:ext cx="1216800" cy="1216800"/>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48" name="Rounded Rectangle 34"/>
          <p:cNvSpPr/>
          <p:nvPr>
            <p:custDataLst>
              <p:tags r:id="rId8"/>
            </p:custDataLst>
          </p:nvPr>
        </p:nvSpPr>
        <p:spPr>
          <a:xfrm>
            <a:off x="10105883" y="3214927"/>
            <a:ext cx="1047600" cy="1047600"/>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30" name="文本框 29"/>
          <p:cNvSpPr txBox="1"/>
          <p:nvPr>
            <p:custDataLst>
              <p:tags r:id="rId9"/>
            </p:custDataLst>
          </p:nvPr>
        </p:nvSpPr>
        <p:spPr>
          <a:xfrm>
            <a:off x="9026525" y="4488180"/>
            <a:ext cx="298958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anchor="t" anchorCtr="0">
            <a:noAutofit/>
          </a:bodyPr>
          <a:lstStyle>
            <a:defPPr>
              <a:defRPr lang="zh-CN"/>
            </a:defPPr>
            <a:lvl1pPr algn="ctr" fontAlgn="base">
              <a:spcBef>
                <a:spcPct val="0"/>
              </a:spcBef>
              <a:spcAft>
                <a:spcPct val="0"/>
              </a:spcAft>
              <a:buFont typeface="Arial" panose="020B0604020202020204" pitchFamily="34" charset="0"/>
              <a:buNone/>
              <a:defRPr sz="1900">
                <a:solidFill>
                  <a:srgbClr val="000000">
                    <a:lumMod val="50000"/>
                    <a:lumOff val="50000"/>
                  </a:srgbClr>
                </a:solidFill>
                <a:latin typeface="+mn-ea"/>
              </a:defRPr>
            </a:lvl1pPr>
          </a:lstStyle>
          <a:p>
            <a:pPr algn="l"/>
            <a:r>
              <a:rPr lang="zh-CN" altLang="en-US" sz="2400" dirty="0">
                <a:solidFill>
                  <a:schemeClr val="tx1"/>
                </a:solidFill>
                <a:latin typeface="仿宋" panose="02010609060101010101" charset="-122"/>
                <a:ea typeface="仿宋" panose="02010609060101010101" charset="-122"/>
              </a:rPr>
              <a:t>人工费支付约定信息应及时录入实名制现场端</a:t>
            </a:r>
            <a:endParaRPr lang="zh-CN" altLang="en-US" sz="2400" dirty="0">
              <a:solidFill>
                <a:schemeClr val="tx1"/>
              </a:solidFill>
              <a:latin typeface="仿宋" panose="02010609060101010101" charset="-122"/>
              <a:ea typeface="仿宋" panose="02010609060101010101" charset="-122"/>
            </a:endParaRPr>
          </a:p>
        </p:txBody>
      </p:sp>
      <p:pic>
        <p:nvPicPr>
          <p:cNvPr id="35" name="图片 34" descr="303b333530353036393bbfcdbba7b9dcc0ed"/>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6894195" y="3422015"/>
            <a:ext cx="682752" cy="682752"/>
          </a:xfrm>
          <a:prstGeom prst="rect">
            <a:avLst/>
          </a:prstGeom>
        </p:spPr>
      </p:pic>
      <p:pic>
        <p:nvPicPr>
          <p:cNvPr id="36" name="图片 35" descr="303b333530343431323bcdc5b6d3bda8c9e8"/>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10306050" y="3355975"/>
            <a:ext cx="682752" cy="682752"/>
          </a:xfrm>
          <a:prstGeom prst="rect">
            <a:avLst/>
          </a:prstGeom>
        </p:spPr>
      </p:pic>
      <p:sp>
        <p:nvSpPr>
          <p:cNvPr id="7" name="文本框 6"/>
          <p:cNvSpPr txBox="1"/>
          <p:nvPr/>
        </p:nvSpPr>
        <p:spPr>
          <a:xfrm>
            <a:off x="8488045" y="2975610"/>
            <a:ext cx="966470" cy="398780"/>
          </a:xfrm>
          <a:prstGeom prst="rect">
            <a:avLst/>
          </a:prstGeom>
          <a:noFill/>
        </p:spPr>
        <p:txBody>
          <a:bodyPr wrap="square" rtlCol="0">
            <a:spAutoFit/>
          </a:bodyPr>
          <a:lstStyle/>
          <a:p>
            <a:r>
              <a:rPr lang="zh-CN" altLang="en-US" sz="2000" b="1">
                <a:latin typeface="黑体" panose="02010609060101010101" charset="-122"/>
                <a:ea typeface="黑体" panose="02010609060101010101" charset="-122"/>
              </a:rPr>
              <a:t>人工费</a:t>
            </a:r>
            <a:endParaRPr lang="zh-CN" altLang="en-US" sz="2000" b="1">
              <a:latin typeface="黑体" panose="02010609060101010101" charset="-122"/>
              <a:ea typeface="黑体" panose="02010609060101010101" charset="-122"/>
            </a:endParaRPr>
          </a:p>
        </p:txBody>
      </p:sp>
      <p:sp>
        <p:nvSpPr>
          <p:cNvPr id="8" name="文本框 7"/>
          <p:cNvSpPr txBox="1"/>
          <p:nvPr/>
        </p:nvSpPr>
        <p:spPr>
          <a:xfrm>
            <a:off x="6485890" y="2591435"/>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建设单位</a:t>
            </a:r>
            <a:endParaRPr lang="zh-CN" altLang="en-US" sz="2400" b="1">
              <a:latin typeface="黑体" panose="02010609060101010101" charset="-122"/>
              <a:ea typeface="黑体" panose="02010609060101010101" charset="-122"/>
            </a:endParaRPr>
          </a:p>
        </p:txBody>
      </p:sp>
      <p:sp>
        <p:nvSpPr>
          <p:cNvPr id="12" name="文本框 11"/>
          <p:cNvSpPr txBox="1"/>
          <p:nvPr/>
        </p:nvSpPr>
        <p:spPr>
          <a:xfrm>
            <a:off x="9988550" y="2586990"/>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总包单位</a:t>
            </a:r>
            <a:endParaRPr lang="zh-CN" altLang="en-US" sz="2400" b="1">
              <a:latin typeface="黑体" panose="02010609060101010101" charset="-122"/>
              <a:ea typeface="黑体" panose="02010609060101010101" charset="-122"/>
            </a:endParaRPr>
          </a:p>
        </p:txBody>
      </p:sp>
    </p:spTree>
    <p:custDataLst>
      <p:tags r:id="rId1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5</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人工费拨付与农民工工资支付</a:t>
            </a:r>
            <a:endParaRPr lang="zh-CN" altLang="en-US" sz="3200" b="1"/>
          </a:p>
        </p:txBody>
      </p:sp>
      <p:sp>
        <p:nvSpPr>
          <p:cNvPr id="15" name="圆角矩形 14"/>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9405" y="1129665"/>
            <a:ext cx="4923155" cy="4515660"/>
          </a:xfrm>
          <a:prstGeom prst="rect">
            <a:avLst/>
          </a:prstGeom>
          <a:noFill/>
        </p:spPr>
        <p:txBody>
          <a:bodyPr wrap="square" rtlCol="0" anchor="t">
            <a:spAutoFit/>
          </a:bodyPr>
          <a:lstStyle/>
          <a:p>
            <a:pPr algn="l" fontAlgn="auto">
              <a:lnSpc>
                <a:spcPct val="150000"/>
              </a:lnSpc>
            </a:pPr>
            <a:r>
              <a:rPr lang="en-US" altLang="zh-CN" sz="2800" b="1" dirty="0">
                <a:latin typeface="仿宋" panose="02010609060101010101" charset="-122"/>
                <a:ea typeface="仿宋" panose="02010609060101010101" charset="-122"/>
                <a:cs typeface="仿宋" panose="02010609060101010101" charset="-122"/>
                <a:sym typeface="+mn-ea"/>
              </a:rPr>
              <a:t>    </a:t>
            </a:r>
            <a:r>
              <a:rPr lang="zh-CN" altLang="en-US" sz="2800" b="1" dirty="0">
                <a:latin typeface="仿宋" panose="02010609060101010101" charset="-122"/>
                <a:ea typeface="仿宋" panose="02010609060101010101" charset="-122"/>
                <a:cs typeface="仿宋" panose="02010609060101010101" charset="-122"/>
                <a:sym typeface="+mn-ea"/>
              </a:rPr>
              <a:t>农民工工资应当通过专用账户按月足额支付。总包单位与分包单位应当签订委托工资支付协议。</a:t>
            </a:r>
            <a:endParaRPr lang="en-US" altLang="zh-CN" sz="28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总包单位应当按月将项目农民工工资支付清单汇总报送至开户银行。</a:t>
            </a:r>
            <a:r>
              <a:rPr lang="en-US" altLang="zh-CN" sz="2800" b="1" dirty="0">
                <a:latin typeface="仿宋" panose="02010609060101010101" charset="-122"/>
                <a:ea typeface="仿宋" panose="02010609060101010101" charset="-122"/>
                <a:cs typeface="仿宋" panose="02010609060101010101" charset="-122"/>
                <a:sym typeface="+mn-ea"/>
              </a:rPr>
              <a:t>……</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70" name="Rounded Rectangle 34"/>
          <p:cNvSpPr/>
          <p:nvPr>
            <p:custDataLst>
              <p:tags r:id="rId2"/>
            </p:custDataLst>
          </p:nvPr>
        </p:nvSpPr>
        <p:spPr>
          <a:xfrm>
            <a:off x="6633033" y="3155390"/>
            <a:ext cx="1216201" cy="1216699"/>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1" name="Rounded Rectangle 34"/>
          <p:cNvSpPr/>
          <p:nvPr>
            <p:custDataLst>
              <p:tags r:id="rId3"/>
            </p:custDataLst>
          </p:nvPr>
        </p:nvSpPr>
        <p:spPr>
          <a:xfrm>
            <a:off x="6717588" y="3239978"/>
            <a:ext cx="1047093" cy="1047523"/>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3" name="Rounded Rectangle 34"/>
          <p:cNvSpPr/>
          <p:nvPr>
            <p:custDataLst>
              <p:tags r:id="rId4"/>
            </p:custDataLst>
          </p:nvPr>
        </p:nvSpPr>
        <p:spPr>
          <a:xfrm>
            <a:off x="10296627" y="4666110"/>
            <a:ext cx="1216800" cy="1216800"/>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4" name="Rounded Rectangle 34"/>
          <p:cNvSpPr/>
          <p:nvPr>
            <p:custDataLst>
              <p:tags r:id="rId5"/>
            </p:custDataLst>
          </p:nvPr>
        </p:nvSpPr>
        <p:spPr>
          <a:xfrm>
            <a:off x="10385283" y="4748452"/>
            <a:ext cx="1047600" cy="1047600"/>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8" name="文本框 77"/>
          <p:cNvSpPr txBox="1"/>
          <p:nvPr/>
        </p:nvSpPr>
        <p:spPr>
          <a:xfrm>
            <a:off x="8410575" y="4712335"/>
            <a:ext cx="1210945" cy="398780"/>
          </a:xfrm>
          <a:prstGeom prst="rect">
            <a:avLst/>
          </a:prstGeom>
          <a:noFill/>
        </p:spPr>
        <p:txBody>
          <a:bodyPr wrap="square" rtlCol="0">
            <a:spAutoFit/>
          </a:bodyPr>
          <a:lstStyle/>
          <a:p>
            <a:r>
              <a:rPr lang="zh-CN" altLang="en-US" sz="2000" b="1">
                <a:latin typeface="黑体" panose="02010609060101010101" charset="-122"/>
                <a:ea typeface="黑体" panose="02010609060101010101" charset="-122"/>
                <a:sym typeface="+mn-ea"/>
              </a:rPr>
              <a:t>支付清单</a:t>
            </a:r>
            <a:endParaRPr lang="zh-CN" altLang="en-US" sz="2000">
              <a:latin typeface="仿宋" panose="02010609060101010101" charset="-122"/>
              <a:ea typeface="仿宋" panose="02010609060101010101" charset="-122"/>
            </a:endParaRPr>
          </a:p>
        </p:txBody>
      </p:sp>
      <p:sp>
        <p:nvSpPr>
          <p:cNvPr id="79" name="文本框 78"/>
          <p:cNvSpPr txBox="1"/>
          <p:nvPr/>
        </p:nvSpPr>
        <p:spPr>
          <a:xfrm>
            <a:off x="6485890" y="2591435"/>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总包单位</a:t>
            </a:r>
            <a:endParaRPr lang="zh-CN" altLang="en-US" sz="2400" b="1">
              <a:latin typeface="黑体" panose="02010609060101010101" charset="-122"/>
              <a:ea typeface="黑体" panose="02010609060101010101" charset="-122"/>
            </a:endParaRPr>
          </a:p>
        </p:txBody>
      </p:sp>
      <p:sp>
        <p:nvSpPr>
          <p:cNvPr id="80" name="文本框 79"/>
          <p:cNvSpPr txBox="1"/>
          <p:nvPr/>
        </p:nvSpPr>
        <p:spPr>
          <a:xfrm>
            <a:off x="10267950" y="4120515"/>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开户银行</a:t>
            </a:r>
            <a:endParaRPr lang="zh-CN" altLang="en-US" sz="2400" b="1">
              <a:latin typeface="黑体" panose="02010609060101010101" charset="-122"/>
              <a:ea typeface="黑体" panose="02010609060101010101" charset="-122"/>
            </a:endParaRPr>
          </a:p>
        </p:txBody>
      </p:sp>
      <p:sp>
        <p:nvSpPr>
          <p:cNvPr id="81" name="圆角矩形 80"/>
          <p:cNvSpPr/>
          <p:nvPr>
            <p:custDataLst>
              <p:tags r:id="rId6"/>
            </p:custDataLst>
          </p:nvPr>
        </p:nvSpPr>
        <p:spPr>
          <a:xfrm>
            <a:off x="6541290" y="1291365"/>
            <a:ext cx="2100728" cy="400154"/>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0" rIns="90000" bIns="0" rtlCol="0" anchor="ctr" anchorCtr="0">
            <a:noAutofit/>
          </a:bodyPr>
          <a:lstStyle/>
          <a:p>
            <a:pPr algn="ctr" fontAlgn="base">
              <a:spcBef>
                <a:spcPct val="0"/>
              </a:spcBef>
              <a:spcAft>
                <a:spcPct val="0"/>
              </a:spcAft>
            </a:pPr>
            <a:r>
              <a:rPr lang="zh-CN" altLang="en-US" sz="2800" b="1">
                <a:solidFill>
                  <a:schemeClr val="tx1"/>
                </a:solidFill>
                <a:latin typeface="仿宋" panose="02010609060101010101" charset="-122"/>
                <a:ea typeface="仿宋" panose="02010609060101010101" charset="-122"/>
                <a:cs typeface="+mn-ea"/>
              </a:rPr>
              <a:t>总包单位</a:t>
            </a:r>
            <a:endParaRPr lang="zh-CN" altLang="en-US" sz="2800" b="1">
              <a:solidFill>
                <a:schemeClr val="tx1"/>
              </a:solidFill>
              <a:latin typeface="仿宋" panose="02010609060101010101" charset="-122"/>
              <a:ea typeface="仿宋" panose="02010609060101010101" charset="-122"/>
              <a:cs typeface="+mn-ea"/>
            </a:endParaRPr>
          </a:p>
        </p:txBody>
      </p:sp>
      <p:pic>
        <p:nvPicPr>
          <p:cNvPr id="82" name="图片 81" descr="303b333530343431323bcdc5b6d3bda8c9e8"/>
          <p:cNvPicPr>
            <a:picLocks noChangeAspect="1"/>
          </p:cNvPicPr>
          <p:nvPr/>
        </p:nvPicPr>
        <p:blipFill>
          <a:blip r:embed="rId7" cstate="print">
            <a:extLst>
              <a:ext uri="{96DAC541-7B7A-43D3-8B79-37D633B846F1}">
                <asvg:svgBlip xmlns:asvg="http://schemas.microsoft.com/office/drawing/2016/SVG/main" r:embed="rId8"/>
              </a:ext>
            </a:extLst>
          </a:blip>
          <a:stretch>
            <a:fillRect/>
          </a:stretch>
        </p:blipFill>
        <p:spPr>
          <a:xfrm>
            <a:off x="6890385" y="3382645"/>
            <a:ext cx="682752" cy="682752"/>
          </a:xfrm>
          <a:prstGeom prst="rect">
            <a:avLst/>
          </a:prstGeom>
        </p:spPr>
      </p:pic>
      <p:pic>
        <p:nvPicPr>
          <p:cNvPr id="83" name="图片 82" descr="303b32303235353638373bcdc5b6d3"/>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a:off x="10575290" y="4916170"/>
            <a:ext cx="682752" cy="682752"/>
          </a:xfrm>
          <a:prstGeom prst="rect">
            <a:avLst/>
          </a:prstGeom>
        </p:spPr>
      </p:pic>
      <p:sp>
        <p:nvSpPr>
          <p:cNvPr id="84" name="Rounded Rectangle 34"/>
          <p:cNvSpPr/>
          <p:nvPr>
            <p:custDataLst>
              <p:tags r:id="rId11"/>
            </p:custDataLst>
          </p:nvPr>
        </p:nvSpPr>
        <p:spPr>
          <a:xfrm>
            <a:off x="10292182" y="2310260"/>
            <a:ext cx="1216800" cy="1216800"/>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85" name="Rounded Rectangle 34"/>
          <p:cNvSpPr/>
          <p:nvPr>
            <p:custDataLst>
              <p:tags r:id="rId12"/>
            </p:custDataLst>
          </p:nvPr>
        </p:nvSpPr>
        <p:spPr>
          <a:xfrm>
            <a:off x="10380838" y="2392602"/>
            <a:ext cx="1047600" cy="1047600"/>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86" name="文本框 85"/>
          <p:cNvSpPr txBox="1"/>
          <p:nvPr/>
        </p:nvSpPr>
        <p:spPr>
          <a:xfrm>
            <a:off x="10263505" y="1764665"/>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分包单位</a:t>
            </a:r>
            <a:endParaRPr lang="zh-CN" altLang="en-US" sz="2400" b="1">
              <a:latin typeface="黑体" panose="02010609060101010101" charset="-122"/>
              <a:ea typeface="黑体" panose="02010609060101010101" charset="-122"/>
            </a:endParaRPr>
          </a:p>
        </p:txBody>
      </p:sp>
      <p:sp>
        <p:nvSpPr>
          <p:cNvPr id="89" name="文本框 88"/>
          <p:cNvSpPr txBox="1"/>
          <p:nvPr/>
        </p:nvSpPr>
        <p:spPr>
          <a:xfrm>
            <a:off x="8404225" y="2472690"/>
            <a:ext cx="1210945" cy="398780"/>
          </a:xfrm>
          <a:prstGeom prst="rect">
            <a:avLst/>
          </a:prstGeom>
          <a:noFill/>
        </p:spPr>
        <p:txBody>
          <a:bodyPr wrap="square" rtlCol="0">
            <a:spAutoFit/>
          </a:bodyPr>
          <a:lstStyle/>
          <a:p>
            <a:r>
              <a:rPr lang="zh-CN" altLang="en-US" sz="2000" b="1">
                <a:latin typeface="黑体" panose="02010609060101010101" charset="-122"/>
                <a:ea typeface="黑体" panose="02010609060101010101" charset="-122"/>
              </a:rPr>
              <a:t>委托协议</a:t>
            </a:r>
            <a:endParaRPr lang="zh-CN" altLang="en-US" sz="2000" b="1">
              <a:latin typeface="黑体" panose="02010609060101010101" charset="-122"/>
              <a:ea typeface="黑体" panose="02010609060101010101" charset="-122"/>
            </a:endParaRPr>
          </a:p>
        </p:txBody>
      </p:sp>
      <p:pic>
        <p:nvPicPr>
          <p:cNvPr id="90" name="图片 89" descr="303b333437313137323bced2b5c4b6a9b5a5"/>
          <p:cNvPicPr>
            <a:picLocks noChangeAspect="1"/>
          </p:cNvPicPr>
          <p:nvPr/>
        </p:nvPicPr>
        <p:blipFill>
          <a:blip r:embed="rId13" cstate="print">
            <a:extLst>
              <a:ext uri="{96DAC541-7B7A-43D3-8B79-37D633B846F1}">
                <asvg:svgBlip xmlns:asvg="http://schemas.microsoft.com/office/drawing/2016/SVG/main" r:embed="rId14"/>
              </a:ext>
            </a:extLst>
          </a:blip>
          <a:stretch>
            <a:fillRect/>
          </a:stretch>
        </p:blipFill>
        <p:spPr>
          <a:xfrm>
            <a:off x="8800465" y="2985770"/>
            <a:ext cx="438912" cy="438912"/>
          </a:xfrm>
          <a:prstGeom prst="rect">
            <a:avLst/>
          </a:prstGeom>
        </p:spPr>
      </p:pic>
      <p:cxnSp>
        <p:nvCxnSpPr>
          <p:cNvPr id="91" name="直接连接符 90"/>
          <p:cNvCxnSpPr/>
          <p:nvPr/>
        </p:nvCxnSpPr>
        <p:spPr>
          <a:xfrm flipH="1">
            <a:off x="8561705" y="3281680"/>
            <a:ext cx="224790" cy="102870"/>
          </a:xfrm>
          <a:prstGeom prst="line">
            <a:avLst/>
          </a:prstGeom>
          <a:ln w="635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239250" y="3037840"/>
            <a:ext cx="224790" cy="102870"/>
          </a:xfrm>
          <a:prstGeom prst="line">
            <a:avLst/>
          </a:prstGeom>
          <a:ln w="63500">
            <a:solidFill>
              <a:srgbClr val="868686"/>
            </a:solidFill>
          </a:ln>
        </p:spPr>
        <p:style>
          <a:lnRef idx="1">
            <a:schemeClr val="accent1"/>
          </a:lnRef>
          <a:fillRef idx="0">
            <a:schemeClr val="accent1"/>
          </a:fillRef>
          <a:effectRef idx="0">
            <a:schemeClr val="accent1"/>
          </a:effectRef>
          <a:fontRef idx="minor">
            <a:schemeClr val="tx1"/>
          </a:fontRef>
        </p:style>
      </p:cxnSp>
      <p:pic>
        <p:nvPicPr>
          <p:cNvPr id="94" name="图片 93" descr="303b32303235353839303bcdc5b6d3"/>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10573385" y="2546350"/>
            <a:ext cx="682752" cy="682752"/>
          </a:xfrm>
          <a:prstGeom prst="rect">
            <a:avLst/>
          </a:prstGeom>
        </p:spPr>
      </p:pic>
      <p:sp>
        <p:nvSpPr>
          <p:cNvPr id="95" name="Freeform 58"/>
          <p:cNvSpPr/>
          <p:nvPr>
            <p:custDataLst>
              <p:tags r:id="rId17"/>
            </p:custDataLst>
          </p:nvPr>
        </p:nvSpPr>
        <p:spPr bwMode="auto">
          <a:xfrm rot="1980000">
            <a:off x="8869339" y="4120479"/>
            <a:ext cx="281218" cy="343852"/>
          </a:xfrm>
          <a:custGeom>
            <a:avLst/>
            <a:gdLst>
              <a:gd name="T0" fmla="*/ 0 w 105"/>
              <a:gd name="T1" fmla="*/ 0 h 128"/>
              <a:gd name="T2" fmla="*/ 49 w 105"/>
              <a:gd name="T3" fmla="*/ 63 h 128"/>
              <a:gd name="T4" fmla="*/ 0 w 105"/>
              <a:gd name="T5" fmla="*/ 128 h 128"/>
              <a:gd name="T6" fmla="*/ 54 w 105"/>
              <a:gd name="T7" fmla="*/ 128 h 128"/>
              <a:gd name="T8" fmla="*/ 105 w 105"/>
              <a:gd name="T9" fmla="*/ 63 h 128"/>
              <a:gd name="T10" fmla="*/ 54 w 105"/>
              <a:gd name="T11" fmla="*/ 0 h 128"/>
              <a:gd name="T12" fmla="*/ 0 w 105"/>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05" h="128">
                <a:moveTo>
                  <a:pt x="0" y="0"/>
                </a:moveTo>
                <a:lnTo>
                  <a:pt x="49" y="63"/>
                </a:lnTo>
                <a:lnTo>
                  <a:pt x="0" y="128"/>
                </a:lnTo>
                <a:lnTo>
                  <a:pt x="54" y="128"/>
                </a:lnTo>
                <a:lnTo>
                  <a:pt x="105" y="63"/>
                </a:lnTo>
                <a:lnTo>
                  <a:pt x="54" y="0"/>
                </a:lnTo>
                <a:lnTo>
                  <a:pt x="0" y="0"/>
                </a:lnTo>
                <a:close/>
              </a:path>
            </a:pathLst>
          </a:custGeom>
          <a:solidFill>
            <a:srgbClr val="868686"/>
          </a:soli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zh-CN" altLang="en-US" sz="127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96" name="文本框 95"/>
          <p:cNvSpPr txBox="1"/>
          <p:nvPr/>
        </p:nvSpPr>
        <p:spPr>
          <a:xfrm>
            <a:off x="8405495" y="2026920"/>
            <a:ext cx="1210945" cy="398780"/>
          </a:xfrm>
          <a:prstGeom prst="rect">
            <a:avLst/>
          </a:prstGeom>
          <a:noFill/>
        </p:spPr>
        <p:txBody>
          <a:bodyPr wrap="square" rtlCol="0">
            <a:spAutoFit/>
          </a:bodyPr>
          <a:lstStyle/>
          <a:p>
            <a:r>
              <a:rPr lang="zh-CN" altLang="en-US" sz="2000">
                <a:latin typeface="仿宋" panose="02010609060101010101" charset="-122"/>
                <a:ea typeface="仿宋" panose="02010609060101010101" charset="-122"/>
              </a:rPr>
              <a:t>事先签订</a:t>
            </a:r>
            <a:endParaRPr lang="zh-CN" altLang="en-US" sz="2000">
              <a:latin typeface="仿宋" panose="02010609060101010101" charset="-122"/>
              <a:ea typeface="仿宋" panose="02010609060101010101" charset="-122"/>
            </a:endParaRPr>
          </a:p>
        </p:txBody>
      </p:sp>
      <p:sp>
        <p:nvSpPr>
          <p:cNvPr id="97" name="文本框 96"/>
          <p:cNvSpPr txBox="1"/>
          <p:nvPr/>
        </p:nvSpPr>
        <p:spPr>
          <a:xfrm>
            <a:off x="8404225" y="5184775"/>
            <a:ext cx="1210945" cy="398780"/>
          </a:xfrm>
          <a:prstGeom prst="rect">
            <a:avLst/>
          </a:prstGeom>
          <a:noFill/>
        </p:spPr>
        <p:txBody>
          <a:bodyPr wrap="square" rtlCol="0">
            <a:spAutoFit/>
          </a:bodyPr>
          <a:lstStyle/>
          <a:p>
            <a:r>
              <a:rPr lang="zh-CN" altLang="en-US" sz="2000">
                <a:latin typeface="仿宋" panose="02010609060101010101" charset="-122"/>
                <a:ea typeface="仿宋" panose="02010609060101010101" charset="-122"/>
              </a:rPr>
              <a:t>按月报送</a:t>
            </a:r>
            <a:endParaRPr lang="zh-CN" altLang="en-US" sz="2000">
              <a:latin typeface="仿宋" panose="02010609060101010101" charset="-122"/>
              <a:ea typeface="仿宋" panose="02010609060101010101" charset="-122"/>
            </a:endParaRPr>
          </a:p>
        </p:txBody>
      </p:sp>
    </p:spTree>
    <p:custDataLst>
      <p:tags r:id="rId18"/>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5</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人工费拨付与农民工工资支付</a:t>
            </a:r>
            <a:endParaRPr lang="zh-CN" altLang="en-US" sz="3200" b="1"/>
          </a:p>
        </p:txBody>
      </p:sp>
      <p:sp>
        <p:nvSpPr>
          <p:cNvPr id="15" name="圆角矩形 14"/>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49120" y="942115"/>
            <a:ext cx="5211003" cy="5161991"/>
          </a:xfrm>
          <a:prstGeom prst="rect">
            <a:avLst/>
          </a:prstGeom>
          <a:noFill/>
        </p:spPr>
        <p:txBody>
          <a:bodyPr wrap="square" rtlCol="0" anchor="t">
            <a:spAutoFit/>
          </a:bodyPr>
          <a:lstStyle/>
          <a:p>
            <a:pPr algn="l" fontAlgn="auto">
              <a:lnSpc>
                <a:spcPct val="150000"/>
              </a:lnSpc>
            </a:pPr>
            <a:r>
              <a:rPr lang="en-US" altLang="zh-CN" sz="2800" b="1" dirty="0">
                <a:latin typeface="仿宋" panose="02010609060101010101" charset="-122"/>
                <a:ea typeface="仿宋" panose="02010609060101010101" charset="-122"/>
                <a:cs typeface="仿宋" panose="02010609060101010101" charset="-122"/>
                <a:sym typeface="+mn-ea"/>
              </a:rPr>
              <a:t>    ……</a:t>
            </a:r>
            <a:r>
              <a:rPr lang="zh-CN" altLang="en-US" sz="2800" b="1" dirty="0">
                <a:latin typeface="仿宋" panose="02010609060101010101" charset="-122"/>
                <a:ea typeface="仿宋" panose="02010609060101010101" charset="-122"/>
                <a:cs typeface="仿宋" panose="02010609060101010101" charset="-122"/>
                <a:sym typeface="+mn-ea"/>
              </a:rPr>
              <a:t>。开户银行依据工资支付清单，通过总包单位专用账户将工资直接支付到农民工本人的银行账户，并向总包单位提供单位及个人工资发放凭证。</a:t>
            </a:r>
            <a:endParaRPr lang="en-US" altLang="zh-CN" sz="28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工资支付清单应当包括农民工实名信息、工资支付额度、单次支付周期等内容。</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70" name="Rounded Rectangle 34"/>
          <p:cNvSpPr/>
          <p:nvPr>
            <p:custDataLst>
              <p:tags r:id="rId2"/>
            </p:custDataLst>
          </p:nvPr>
        </p:nvSpPr>
        <p:spPr>
          <a:xfrm>
            <a:off x="6633033" y="3155390"/>
            <a:ext cx="1216201" cy="1216699"/>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1" name="Rounded Rectangle 34"/>
          <p:cNvSpPr/>
          <p:nvPr>
            <p:custDataLst>
              <p:tags r:id="rId3"/>
            </p:custDataLst>
          </p:nvPr>
        </p:nvSpPr>
        <p:spPr>
          <a:xfrm>
            <a:off x="6717588" y="3239978"/>
            <a:ext cx="1047093" cy="1047523"/>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3" name="Rounded Rectangle 34"/>
          <p:cNvSpPr/>
          <p:nvPr>
            <p:custDataLst>
              <p:tags r:id="rId4"/>
            </p:custDataLst>
          </p:nvPr>
        </p:nvSpPr>
        <p:spPr>
          <a:xfrm>
            <a:off x="10296627" y="4666110"/>
            <a:ext cx="1216800" cy="1216800"/>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4" name="Rounded Rectangle 34"/>
          <p:cNvSpPr/>
          <p:nvPr>
            <p:custDataLst>
              <p:tags r:id="rId5"/>
            </p:custDataLst>
          </p:nvPr>
        </p:nvSpPr>
        <p:spPr>
          <a:xfrm>
            <a:off x="10385283" y="4748452"/>
            <a:ext cx="1047600" cy="1047600"/>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78" name="文本框 77"/>
          <p:cNvSpPr txBox="1"/>
          <p:nvPr/>
        </p:nvSpPr>
        <p:spPr>
          <a:xfrm>
            <a:off x="8410575" y="4712335"/>
            <a:ext cx="1210945" cy="398780"/>
          </a:xfrm>
          <a:prstGeom prst="rect">
            <a:avLst/>
          </a:prstGeom>
          <a:noFill/>
        </p:spPr>
        <p:txBody>
          <a:bodyPr wrap="square" rtlCol="0">
            <a:spAutoFit/>
          </a:bodyPr>
          <a:lstStyle/>
          <a:p>
            <a:r>
              <a:rPr lang="zh-CN" altLang="en-US" sz="2000" b="1">
                <a:latin typeface="黑体" panose="02010609060101010101" charset="-122"/>
                <a:ea typeface="黑体" panose="02010609060101010101" charset="-122"/>
              </a:rPr>
              <a:t>工人工资</a:t>
            </a:r>
            <a:endParaRPr lang="zh-CN" altLang="en-US" sz="2000" b="1">
              <a:latin typeface="黑体" panose="02010609060101010101" charset="-122"/>
              <a:ea typeface="黑体" panose="02010609060101010101" charset="-122"/>
            </a:endParaRPr>
          </a:p>
        </p:txBody>
      </p:sp>
      <p:sp>
        <p:nvSpPr>
          <p:cNvPr id="79" name="文本框 78"/>
          <p:cNvSpPr txBox="1"/>
          <p:nvPr/>
        </p:nvSpPr>
        <p:spPr>
          <a:xfrm>
            <a:off x="6485890" y="2591435"/>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开户银行</a:t>
            </a:r>
            <a:endParaRPr lang="zh-CN" altLang="en-US" sz="2400" b="1">
              <a:latin typeface="黑体" panose="02010609060101010101" charset="-122"/>
              <a:ea typeface="黑体" panose="02010609060101010101" charset="-122"/>
            </a:endParaRPr>
          </a:p>
        </p:txBody>
      </p:sp>
      <p:sp>
        <p:nvSpPr>
          <p:cNvPr id="80" name="文本框 79"/>
          <p:cNvSpPr txBox="1"/>
          <p:nvPr/>
        </p:nvSpPr>
        <p:spPr>
          <a:xfrm>
            <a:off x="10365740" y="4120515"/>
            <a:ext cx="1165860"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农民工</a:t>
            </a:r>
            <a:endParaRPr lang="zh-CN" altLang="en-US" sz="2400" b="1">
              <a:latin typeface="黑体" panose="02010609060101010101" charset="-122"/>
              <a:ea typeface="黑体" panose="02010609060101010101" charset="-122"/>
            </a:endParaRPr>
          </a:p>
        </p:txBody>
      </p:sp>
      <p:sp>
        <p:nvSpPr>
          <p:cNvPr id="81" name="圆角矩形 80"/>
          <p:cNvSpPr/>
          <p:nvPr>
            <p:custDataLst>
              <p:tags r:id="rId6"/>
            </p:custDataLst>
          </p:nvPr>
        </p:nvSpPr>
        <p:spPr>
          <a:xfrm>
            <a:off x="6541290" y="942115"/>
            <a:ext cx="2100728" cy="400154"/>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0" rIns="90000" bIns="0" rtlCol="0" anchor="ctr" anchorCtr="0">
            <a:noAutofit/>
          </a:bodyPr>
          <a:lstStyle/>
          <a:p>
            <a:pPr algn="ctr" fontAlgn="base">
              <a:spcBef>
                <a:spcPct val="0"/>
              </a:spcBef>
              <a:spcAft>
                <a:spcPct val="0"/>
              </a:spcAft>
            </a:pPr>
            <a:r>
              <a:rPr lang="zh-CN" altLang="en-US" sz="2800" b="1">
                <a:solidFill>
                  <a:schemeClr val="tx1"/>
                </a:solidFill>
                <a:latin typeface="仿宋" panose="02010609060101010101" charset="-122"/>
                <a:ea typeface="仿宋" panose="02010609060101010101" charset="-122"/>
                <a:cs typeface="+mn-ea"/>
              </a:rPr>
              <a:t>开户银行</a:t>
            </a:r>
            <a:endParaRPr lang="zh-CN" altLang="en-US" sz="2800" b="1">
              <a:solidFill>
                <a:schemeClr val="tx1"/>
              </a:solidFill>
              <a:latin typeface="仿宋" panose="02010609060101010101" charset="-122"/>
              <a:ea typeface="仿宋" panose="02010609060101010101" charset="-122"/>
              <a:cs typeface="+mn-ea"/>
            </a:endParaRPr>
          </a:p>
        </p:txBody>
      </p:sp>
      <p:pic>
        <p:nvPicPr>
          <p:cNvPr id="83" name="图片 82" descr="303b32303235353638373bcdc5b6d3"/>
          <p:cNvPicPr>
            <a:picLocks noChangeAspect="1"/>
          </p:cNvPicPr>
          <p:nvPr/>
        </p:nvPicPr>
        <p:blipFill>
          <a:blip r:embed="rId7" cstate="print">
            <a:extLst>
              <a:ext uri="{96DAC541-7B7A-43D3-8B79-37D633B846F1}">
                <asvg:svgBlip xmlns:asvg="http://schemas.microsoft.com/office/drawing/2016/SVG/main" r:embed="rId8"/>
              </a:ext>
            </a:extLst>
          </a:blip>
          <a:stretch>
            <a:fillRect/>
          </a:stretch>
        </p:blipFill>
        <p:spPr>
          <a:xfrm>
            <a:off x="6891655" y="3412490"/>
            <a:ext cx="682752" cy="682752"/>
          </a:xfrm>
          <a:prstGeom prst="rect">
            <a:avLst/>
          </a:prstGeom>
        </p:spPr>
      </p:pic>
      <p:sp>
        <p:nvSpPr>
          <p:cNvPr id="84" name="Rounded Rectangle 34"/>
          <p:cNvSpPr/>
          <p:nvPr>
            <p:custDataLst>
              <p:tags r:id="rId9"/>
            </p:custDataLst>
          </p:nvPr>
        </p:nvSpPr>
        <p:spPr>
          <a:xfrm>
            <a:off x="10292182" y="2310260"/>
            <a:ext cx="1216800" cy="1216800"/>
          </a:xfrm>
          <a:prstGeom prst="roundRect">
            <a:avLst>
              <a:gd name="adj" fmla="val 50000"/>
            </a:avLst>
          </a:prstGeom>
          <a:gradFill flip="none" rotWithShape="1">
            <a:gsLst>
              <a:gs pos="0">
                <a:srgbClr val="C00000"/>
              </a:gs>
              <a:gs pos="100000">
                <a:srgbClr val="87102C"/>
              </a:gs>
            </a:gsLst>
            <a:lin ang="2700000" scaled="1"/>
            <a:tileRect/>
          </a:gra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85" name="Rounded Rectangle 34"/>
          <p:cNvSpPr/>
          <p:nvPr>
            <p:custDataLst>
              <p:tags r:id="rId10"/>
            </p:custDataLst>
          </p:nvPr>
        </p:nvSpPr>
        <p:spPr>
          <a:xfrm>
            <a:off x="10380838" y="2392602"/>
            <a:ext cx="1047600" cy="1047600"/>
          </a:xfrm>
          <a:prstGeom prst="roundRect">
            <a:avLst>
              <a:gd name="adj" fmla="val 50000"/>
            </a:avLst>
          </a:prstGeom>
          <a:gradFill flip="none" rotWithShape="1">
            <a:gsLst>
              <a:gs pos="0">
                <a:srgbClr val="FFFFFF">
                  <a:lumMod val="75000"/>
                </a:srgbClr>
              </a:gs>
              <a:gs pos="50000">
                <a:srgbClr val="FFFFFF">
                  <a:lumMod val="95000"/>
                </a:srgbClr>
              </a:gs>
              <a:gs pos="100000">
                <a:srgbClr val="FFFFFF"/>
              </a:gs>
            </a:gsLst>
            <a:lin ang="2700000" scaled="1"/>
            <a:tileRect/>
          </a:gradFill>
          <a:ln w="12700">
            <a:solidFill>
              <a:srgbClr val="FFFFFF"/>
            </a:solidFill>
          </a:ln>
          <a:effectLst>
            <a:outerShdw blurRad="50800" dist="38100" dir="2700000" algn="tl" rotWithShape="0">
              <a:prstClr val="black">
                <a:alpha val="30000"/>
              </a:prstClr>
            </a:out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en-US" sz="1270" dirty="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86" name="文本框 85"/>
          <p:cNvSpPr txBox="1"/>
          <p:nvPr/>
        </p:nvSpPr>
        <p:spPr>
          <a:xfrm>
            <a:off x="10263505" y="1764665"/>
            <a:ext cx="1550035" cy="46037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总包单位</a:t>
            </a:r>
            <a:endParaRPr lang="zh-CN" altLang="en-US" sz="2400" b="1">
              <a:latin typeface="黑体" panose="02010609060101010101" charset="-122"/>
              <a:ea typeface="黑体" panose="02010609060101010101" charset="-122"/>
            </a:endParaRPr>
          </a:p>
        </p:txBody>
      </p:sp>
      <p:pic>
        <p:nvPicPr>
          <p:cNvPr id="82" name="图片 81" descr="303b333530343431323bcdc5b6d3bda8c9e8"/>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10554335" y="2546350"/>
            <a:ext cx="682752" cy="682752"/>
          </a:xfrm>
          <a:prstGeom prst="rect">
            <a:avLst/>
          </a:prstGeom>
        </p:spPr>
      </p:pic>
      <p:pic>
        <p:nvPicPr>
          <p:cNvPr id="11" name="图片 10" descr="303b343533323438373bcdc5b6d3bda8c9e8"/>
          <p:cNvPicPr>
            <a:picLocks noChangeAspect="1"/>
          </p:cNvPicPr>
          <p:nvPr/>
        </p:nvPicPr>
        <p:blipFill>
          <a:blip r:embed="rId13" cstate="print">
            <a:extLst>
              <a:ext uri="{96DAC541-7B7A-43D3-8B79-37D633B846F1}">
                <asvg:svgBlip xmlns:asvg="http://schemas.microsoft.com/office/drawing/2016/SVG/main" r:embed="rId14"/>
              </a:ext>
            </a:extLst>
          </a:blip>
          <a:stretch>
            <a:fillRect/>
          </a:stretch>
        </p:blipFill>
        <p:spPr>
          <a:xfrm>
            <a:off x="10554335" y="4930775"/>
            <a:ext cx="682752" cy="682752"/>
          </a:xfrm>
          <a:prstGeom prst="rect">
            <a:avLst/>
          </a:prstGeom>
        </p:spPr>
      </p:pic>
      <p:sp>
        <p:nvSpPr>
          <p:cNvPr id="7" name="文本框 6"/>
          <p:cNvSpPr txBox="1"/>
          <p:nvPr/>
        </p:nvSpPr>
        <p:spPr>
          <a:xfrm>
            <a:off x="8131175" y="2576195"/>
            <a:ext cx="1744980" cy="398780"/>
          </a:xfrm>
          <a:prstGeom prst="rect">
            <a:avLst/>
          </a:prstGeom>
          <a:noFill/>
        </p:spPr>
        <p:txBody>
          <a:bodyPr wrap="square" rtlCol="0">
            <a:spAutoFit/>
          </a:bodyPr>
          <a:lstStyle/>
          <a:p>
            <a:r>
              <a:rPr lang="zh-CN" altLang="en-US" sz="2000" b="1">
                <a:latin typeface="黑体" panose="02010609060101010101" charset="-122"/>
                <a:ea typeface="黑体" panose="02010609060101010101" charset="-122"/>
              </a:rPr>
              <a:t>工资发放凭证</a:t>
            </a:r>
            <a:endParaRPr lang="zh-CN" altLang="en-US" sz="2000" b="1">
              <a:latin typeface="黑体" panose="02010609060101010101" charset="-122"/>
              <a:ea typeface="黑体" panose="02010609060101010101" charset="-122"/>
            </a:endParaRPr>
          </a:p>
        </p:txBody>
      </p:sp>
      <p:sp>
        <p:nvSpPr>
          <p:cNvPr id="9" name="文本框 8"/>
          <p:cNvSpPr txBox="1"/>
          <p:nvPr/>
        </p:nvSpPr>
        <p:spPr>
          <a:xfrm>
            <a:off x="7397750" y="5142230"/>
            <a:ext cx="2763520" cy="706755"/>
          </a:xfrm>
          <a:prstGeom prst="rect">
            <a:avLst/>
          </a:prstGeom>
          <a:noFill/>
        </p:spPr>
        <p:txBody>
          <a:bodyPr wrap="square" rtlCol="0">
            <a:spAutoFit/>
          </a:bodyPr>
          <a:lstStyle/>
          <a:p>
            <a:r>
              <a:rPr lang="zh-CN" altLang="en-US" sz="2000" dirty="0">
                <a:latin typeface="仿宋" panose="02010609060101010101" charset="-122"/>
                <a:ea typeface="仿宋" panose="02010609060101010101" charset="-122"/>
                <a:sym typeface="+mn-ea"/>
              </a:rPr>
              <a:t>通过总包专用账户直接发放至农民工本人账户</a:t>
            </a:r>
            <a:endParaRPr lang="zh-CN" altLang="en-US" sz="2000" b="1">
              <a:latin typeface="黑体" panose="02010609060101010101" charset="-122"/>
              <a:ea typeface="黑体" panose="02010609060101010101" charset="-122"/>
            </a:endParaRPr>
          </a:p>
        </p:txBody>
      </p:sp>
      <p:sp>
        <p:nvSpPr>
          <p:cNvPr id="95" name="Freeform 58"/>
          <p:cNvSpPr/>
          <p:nvPr>
            <p:custDataLst>
              <p:tags r:id="rId15"/>
            </p:custDataLst>
          </p:nvPr>
        </p:nvSpPr>
        <p:spPr bwMode="auto">
          <a:xfrm rot="1980000">
            <a:off x="8869339" y="4120479"/>
            <a:ext cx="281218" cy="343852"/>
          </a:xfrm>
          <a:custGeom>
            <a:avLst/>
            <a:gdLst>
              <a:gd name="T0" fmla="*/ 0 w 105"/>
              <a:gd name="T1" fmla="*/ 0 h 128"/>
              <a:gd name="T2" fmla="*/ 49 w 105"/>
              <a:gd name="T3" fmla="*/ 63 h 128"/>
              <a:gd name="T4" fmla="*/ 0 w 105"/>
              <a:gd name="T5" fmla="*/ 128 h 128"/>
              <a:gd name="T6" fmla="*/ 54 w 105"/>
              <a:gd name="T7" fmla="*/ 128 h 128"/>
              <a:gd name="T8" fmla="*/ 105 w 105"/>
              <a:gd name="T9" fmla="*/ 63 h 128"/>
              <a:gd name="T10" fmla="*/ 54 w 105"/>
              <a:gd name="T11" fmla="*/ 0 h 128"/>
              <a:gd name="T12" fmla="*/ 0 w 105"/>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05" h="128">
                <a:moveTo>
                  <a:pt x="0" y="0"/>
                </a:moveTo>
                <a:lnTo>
                  <a:pt x="49" y="63"/>
                </a:lnTo>
                <a:lnTo>
                  <a:pt x="0" y="128"/>
                </a:lnTo>
                <a:lnTo>
                  <a:pt x="54" y="128"/>
                </a:lnTo>
                <a:lnTo>
                  <a:pt x="105" y="63"/>
                </a:lnTo>
                <a:lnTo>
                  <a:pt x="54" y="0"/>
                </a:lnTo>
                <a:lnTo>
                  <a:pt x="0" y="0"/>
                </a:lnTo>
                <a:close/>
              </a:path>
            </a:pathLst>
          </a:custGeom>
          <a:solidFill>
            <a:srgbClr val="868686"/>
          </a:soli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zh-CN" altLang="en-US" sz="127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13" name="Freeform 58"/>
          <p:cNvSpPr/>
          <p:nvPr>
            <p:custDataLst>
              <p:tags r:id="rId16"/>
            </p:custDataLst>
          </p:nvPr>
        </p:nvSpPr>
        <p:spPr bwMode="auto">
          <a:xfrm rot="20100000">
            <a:off x="8879499" y="3227669"/>
            <a:ext cx="281218" cy="343852"/>
          </a:xfrm>
          <a:custGeom>
            <a:avLst/>
            <a:gdLst>
              <a:gd name="T0" fmla="*/ 0 w 105"/>
              <a:gd name="T1" fmla="*/ 0 h 128"/>
              <a:gd name="T2" fmla="*/ 49 w 105"/>
              <a:gd name="T3" fmla="*/ 63 h 128"/>
              <a:gd name="T4" fmla="*/ 0 w 105"/>
              <a:gd name="T5" fmla="*/ 128 h 128"/>
              <a:gd name="T6" fmla="*/ 54 w 105"/>
              <a:gd name="T7" fmla="*/ 128 h 128"/>
              <a:gd name="T8" fmla="*/ 105 w 105"/>
              <a:gd name="T9" fmla="*/ 63 h 128"/>
              <a:gd name="T10" fmla="*/ 54 w 105"/>
              <a:gd name="T11" fmla="*/ 0 h 128"/>
              <a:gd name="T12" fmla="*/ 0 w 105"/>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05" h="128">
                <a:moveTo>
                  <a:pt x="0" y="0"/>
                </a:moveTo>
                <a:lnTo>
                  <a:pt x="49" y="63"/>
                </a:lnTo>
                <a:lnTo>
                  <a:pt x="0" y="128"/>
                </a:lnTo>
                <a:lnTo>
                  <a:pt x="54" y="128"/>
                </a:lnTo>
                <a:lnTo>
                  <a:pt x="105" y="63"/>
                </a:lnTo>
                <a:lnTo>
                  <a:pt x="54" y="0"/>
                </a:lnTo>
                <a:lnTo>
                  <a:pt x="0" y="0"/>
                </a:lnTo>
                <a:close/>
              </a:path>
            </a:pathLst>
          </a:custGeom>
          <a:solidFill>
            <a:srgbClr val="868686"/>
          </a:solidFill>
          <a:ln w="12700">
            <a:noFill/>
          </a:ln>
          <a:effectLst>
            <a:innerShdw blurRad="63500" dist="25400" dir="15600000">
              <a:prstClr val="black">
                <a:alpha val="50000"/>
              </a:prstClr>
            </a:innerShdw>
          </a:effectLst>
        </p:spPr>
        <p:style>
          <a:lnRef idx="2">
            <a:srgbClr val="87102C">
              <a:shade val="50000"/>
            </a:srgbClr>
          </a:lnRef>
          <a:fillRef idx="1">
            <a:srgbClr val="87102C"/>
          </a:fillRef>
          <a:effectRef idx="0">
            <a:srgbClr val="87102C"/>
          </a:effectRef>
          <a:fontRef idx="minor">
            <a:srgbClr val="BFBFBF"/>
          </a:fontRef>
        </p:style>
        <p:txBody>
          <a:bodyPr vert="horz" wrap="square" lIns="90000" tIns="46800" rIns="90000" bIns="46800" rtlCol="0" anchor="ctr" anchorCtr="0">
            <a:normAutofit/>
          </a:bodyPr>
          <a:lstStyle/>
          <a:p>
            <a:pPr algn="ctr"/>
            <a:endParaRPr lang="zh-CN" altLang="en-US" sz="1270">
              <a:gradFill flip="none" rotWithShape="1">
                <a:gsLst>
                  <a:gs pos="0">
                    <a:srgbClr val="BFBFBF">
                      <a:shade val="30000"/>
                      <a:satMod val="115000"/>
                    </a:srgbClr>
                  </a:gs>
                  <a:gs pos="50000">
                    <a:srgbClr val="BFBFBF">
                      <a:shade val="67500"/>
                      <a:satMod val="115000"/>
                    </a:srgbClr>
                  </a:gs>
                  <a:gs pos="100000">
                    <a:srgbClr val="BFBFBF">
                      <a:shade val="100000"/>
                      <a:satMod val="115000"/>
                    </a:srgbClr>
                  </a:gs>
                </a:gsLst>
                <a:lin ang="2700000" scaled="1"/>
                <a:tileRect/>
              </a:gradFill>
            </a:endParaRPr>
          </a:p>
        </p:txBody>
      </p:sp>
      <p:sp>
        <p:nvSpPr>
          <p:cNvPr id="22" name="文本框 21"/>
          <p:cNvSpPr txBox="1"/>
          <p:nvPr/>
        </p:nvSpPr>
        <p:spPr>
          <a:xfrm>
            <a:off x="7970520" y="1548765"/>
            <a:ext cx="2062480" cy="1014730"/>
          </a:xfrm>
          <a:prstGeom prst="rect">
            <a:avLst/>
          </a:prstGeom>
          <a:noFill/>
        </p:spPr>
        <p:txBody>
          <a:bodyPr wrap="square" rtlCol="0">
            <a:spAutoFit/>
          </a:bodyPr>
          <a:lstStyle/>
          <a:p>
            <a:pPr algn="ctr"/>
            <a:r>
              <a:rPr lang="zh-CN" altLang="en-US" sz="2000">
                <a:latin typeface="仿宋" panose="02010609060101010101" charset="-122"/>
                <a:ea typeface="仿宋" panose="02010609060101010101" charset="-122"/>
                <a:cs typeface="仿宋" panose="02010609060101010101" charset="-122"/>
                <a:sym typeface="+mn-ea"/>
              </a:rPr>
              <a:t>农民工实名信息</a:t>
            </a:r>
            <a:endParaRPr lang="zh-CN" altLang="en-US" sz="2000">
              <a:latin typeface="仿宋" panose="02010609060101010101" charset="-122"/>
              <a:ea typeface="仿宋" panose="02010609060101010101" charset="-122"/>
              <a:cs typeface="仿宋" panose="02010609060101010101" charset="-122"/>
              <a:sym typeface="+mn-ea"/>
            </a:endParaRPr>
          </a:p>
          <a:p>
            <a:pPr algn="ctr"/>
            <a:r>
              <a:rPr lang="zh-CN" altLang="en-US" sz="2000">
                <a:latin typeface="仿宋" panose="02010609060101010101" charset="-122"/>
                <a:ea typeface="仿宋" panose="02010609060101010101" charset="-122"/>
                <a:cs typeface="仿宋" panose="02010609060101010101" charset="-122"/>
                <a:sym typeface="+mn-ea"/>
              </a:rPr>
              <a:t>工资支付额度</a:t>
            </a:r>
            <a:endParaRPr lang="zh-CN" altLang="en-US" sz="2000">
              <a:latin typeface="仿宋" panose="02010609060101010101" charset="-122"/>
              <a:ea typeface="仿宋" panose="02010609060101010101" charset="-122"/>
              <a:cs typeface="仿宋" panose="02010609060101010101" charset="-122"/>
              <a:sym typeface="+mn-ea"/>
            </a:endParaRPr>
          </a:p>
          <a:p>
            <a:pPr algn="ctr"/>
            <a:r>
              <a:rPr lang="zh-CN" altLang="en-US" sz="2000">
                <a:latin typeface="仿宋" panose="02010609060101010101" charset="-122"/>
                <a:ea typeface="仿宋" panose="02010609060101010101" charset="-122"/>
                <a:cs typeface="仿宋" panose="02010609060101010101" charset="-122"/>
                <a:sym typeface="+mn-ea"/>
              </a:rPr>
              <a:t>单次支付周期等</a:t>
            </a:r>
            <a:endParaRPr lang="zh-CN" altLang="en-US" sz="2000" b="1">
              <a:latin typeface="黑体" panose="02010609060101010101" charset="-122"/>
              <a:ea typeface="黑体" panose="02010609060101010101" charset="-122"/>
            </a:endParaRPr>
          </a:p>
        </p:txBody>
      </p:sp>
    </p:spTree>
    <p:custDataLst>
      <p:tags r:id="rId1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26740" y="172085"/>
            <a:ext cx="6107430" cy="583565"/>
          </a:xfrm>
          <a:prstGeom prst="rect">
            <a:avLst/>
          </a:prstGeom>
          <a:noFill/>
        </p:spPr>
        <p:txBody>
          <a:bodyPr wrap="square" rtlCol="0" anchor="t">
            <a:spAutoFit/>
          </a:bodyPr>
          <a:lstStyle/>
          <a:p>
            <a:r>
              <a:rPr lang="zh-CN" altLang="en-US" sz="3200" b="1"/>
              <a:t>农民工工资专用账户全生命周期</a:t>
            </a:r>
            <a:endParaRPr lang="zh-CN" altLang="en-US" sz="3200" b="1"/>
          </a:p>
        </p:txBody>
      </p:sp>
      <p:sp>
        <p:nvSpPr>
          <p:cNvPr id="69" name="文本框 68"/>
          <p:cNvSpPr txBox="1"/>
          <p:nvPr/>
        </p:nvSpPr>
        <p:spPr>
          <a:xfrm>
            <a:off x="1730375" y="1356360"/>
            <a:ext cx="2223770" cy="768350"/>
          </a:xfrm>
          <a:prstGeom prst="rect">
            <a:avLst/>
          </a:prstGeom>
          <a:noFill/>
        </p:spPr>
        <p:txBody>
          <a:bodyPr wrap="square" rtlCol="0" anchor="t">
            <a:spAutoFit/>
          </a:bodyPr>
          <a:lstStyle/>
          <a:p>
            <a:pPr algn="ctr"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农民工工资</a:t>
            </a:r>
            <a:endParaRPr lang="zh-CN" altLang="en-US" sz="2200" b="1">
              <a:latin typeface="仿宋" panose="02010609060101010101" charset="-122"/>
              <a:ea typeface="仿宋" panose="02010609060101010101" charset="-122"/>
              <a:cs typeface="仿宋" panose="02010609060101010101" charset="-122"/>
              <a:sym typeface="+mn-ea"/>
            </a:endParaRPr>
          </a:p>
          <a:p>
            <a:pPr algn="ctr"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专用账户开立</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110" name="文本框 109"/>
          <p:cNvSpPr txBox="1"/>
          <p:nvPr/>
        </p:nvSpPr>
        <p:spPr>
          <a:xfrm>
            <a:off x="1875155" y="3703320"/>
            <a:ext cx="2079625" cy="1106805"/>
          </a:xfrm>
          <a:prstGeom prst="rect">
            <a:avLst/>
          </a:prstGeom>
          <a:noFill/>
        </p:spPr>
        <p:txBody>
          <a:bodyPr wrap="square" rtlCol="0" anchor="t">
            <a:spAutoFit/>
          </a:bodyPr>
          <a:lstStyle/>
          <a:p>
            <a:pPr algn="ctr"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通过专用账户</a:t>
            </a:r>
            <a:endParaRPr lang="zh-CN" altLang="en-US" sz="2200" b="1">
              <a:latin typeface="仿宋" panose="02010609060101010101" charset="-122"/>
              <a:ea typeface="仿宋" panose="02010609060101010101" charset="-122"/>
              <a:cs typeface="仿宋" panose="02010609060101010101" charset="-122"/>
              <a:sym typeface="+mn-ea"/>
            </a:endParaRPr>
          </a:p>
          <a:p>
            <a:pPr algn="ctr"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按月支付</a:t>
            </a:r>
            <a:endParaRPr lang="zh-CN" altLang="en-US" sz="2200" b="1">
              <a:latin typeface="仿宋" panose="02010609060101010101" charset="-122"/>
              <a:ea typeface="仿宋" panose="02010609060101010101" charset="-122"/>
              <a:cs typeface="仿宋" panose="02010609060101010101" charset="-122"/>
              <a:sym typeface="+mn-ea"/>
            </a:endParaRPr>
          </a:p>
          <a:p>
            <a:pPr algn="ctr"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农民工工资</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113" name="文本框 112"/>
          <p:cNvSpPr txBox="1"/>
          <p:nvPr/>
        </p:nvSpPr>
        <p:spPr>
          <a:xfrm>
            <a:off x="344170" y="1440815"/>
            <a:ext cx="1495425" cy="645160"/>
          </a:xfrm>
          <a:prstGeom prst="rect">
            <a:avLst/>
          </a:prstGeom>
          <a:noFill/>
        </p:spPr>
        <p:txBody>
          <a:bodyPr wrap="square" rtlCol="0" anchor="t">
            <a:spAutoFit/>
          </a:bodyPr>
          <a:lstStyle/>
          <a:p>
            <a:pPr algn="l" fontAlgn="auto">
              <a:lnSpc>
                <a:spcPct val="150000"/>
              </a:lnSpc>
            </a:pPr>
            <a:r>
              <a:rPr lang="zh-CN" altLang="zh-CN" sz="2400" b="1">
                <a:latin typeface="仿宋" panose="02010609060101010101" charset="-122"/>
                <a:ea typeface="仿宋" panose="02010609060101010101" charset="-122"/>
                <a:cs typeface="仿宋" panose="02010609060101010101" charset="-122"/>
                <a:sym typeface="+mn-ea"/>
              </a:rPr>
              <a:t>项目开工</a:t>
            </a:r>
            <a:endParaRPr lang="zh-CN" altLang="zh-CN" sz="2400" b="1">
              <a:latin typeface="仿宋" panose="02010609060101010101" charset="-122"/>
              <a:ea typeface="仿宋" panose="02010609060101010101" charset="-122"/>
              <a:cs typeface="仿宋" panose="02010609060101010101" charset="-122"/>
              <a:sym typeface="+mn-ea"/>
            </a:endParaRPr>
          </a:p>
        </p:txBody>
      </p:sp>
      <p:sp>
        <p:nvSpPr>
          <p:cNvPr id="116" name="文本框 115"/>
          <p:cNvSpPr txBox="1"/>
          <p:nvPr/>
        </p:nvSpPr>
        <p:spPr>
          <a:xfrm>
            <a:off x="1875155" y="5927725"/>
            <a:ext cx="2042795"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专用账户撤销</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344170" y="3736340"/>
            <a:ext cx="1414780" cy="645160"/>
          </a:xfrm>
          <a:prstGeom prst="rect">
            <a:avLst/>
          </a:prstGeom>
          <a:noFill/>
        </p:spPr>
        <p:txBody>
          <a:bodyPr wrap="square" rtlCol="0" anchor="t">
            <a:spAutoFit/>
          </a:bodyPr>
          <a:lstStyle/>
          <a:p>
            <a:pPr algn="l" fontAlgn="auto">
              <a:lnSpc>
                <a:spcPct val="150000"/>
              </a:lnSpc>
            </a:pPr>
            <a:r>
              <a:rPr lang="zh-CN" altLang="zh-CN" sz="2400" b="1">
                <a:latin typeface="仿宋" panose="02010609060101010101" charset="-122"/>
                <a:ea typeface="仿宋" panose="02010609060101010101" charset="-122"/>
                <a:cs typeface="仿宋" panose="02010609060101010101" charset="-122"/>
                <a:sym typeface="+mn-ea"/>
              </a:rPr>
              <a:t>项目施工</a:t>
            </a:r>
            <a:endParaRPr lang="zh-CN" altLang="zh-CN" sz="2400" b="1">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344170" y="5800090"/>
            <a:ext cx="1414145" cy="460375"/>
          </a:xfrm>
          <a:prstGeom prst="rect">
            <a:avLst/>
          </a:prstGeom>
          <a:noFill/>
        </p:spPr>
        <p:txBody>
          <a:bodyPr wrap="square" rtlCol="0" anchor="t">
            <a:spAutoFit/>
          </a:bodyPr>
          <a:lstStyle/>
          <a:p>
            <a:pPr algn="l" fontAlgn="auto">
              <a:lnSpc>
                <a:spcPct val="100000"/>
              </a:lnSpc>
            </a:pPr>
            <a:r>
              <a:rPr lang="zh-CN" altLang="zh-CN" sz="2400" b="1">
                <a:latin typeface="仿宋" panose="02010609060101010101" charset="-122"/>
                <a:ea typeface="仿宋" panose="02010609060101010101" charset="-122"/>
                <a:cs typeface="仿宋" panose="02010609060101010101" charset="-122"/>
                <a:sym typeface="+mn-ea"/>
              </a:rPr>
              <a:t>项目完工</a:t>
            </a:r>
            <a:endParaRPr lang="zh-CN" altLang="zh-CN" sz="2400" b="1">
              <a:latin typeface="仿宋" panose="02010609060101010101" charset="-122"/>
              <a:ea typeface="仿宋" panose="02010609060101010101" charset="-122"/>
              <a:cs typeface="仿宋" panose="02010609060101010101" charset="-122"/>
              <a:sym typeface="+mn-ea"/>
            </a:endParaRPr>
          </a:p>
        </p:txBody>
      </p:sp>
      <p:sp>
        <p:nvSpPr>
          <p:cNvPr id="22" name="文本框 21"/>
          <p:cNvSpPr txBox="1"/>
          <p:nvPr/>
        </p:nvSpPr>
        <p:spPr>
          <a:xfrm>
            <a:off x="5511800" y="3328035"/>
            <a:ext cx="1402080"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建设单位</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23" name="文本框 22"/>
          <p:cNvSpPr txBox="1"/>
          <p:nvPr/>
        </p:nvSpPr>
        <p:spPr>
          <a:xfrm>
            <a:off x="8454390" y="3307715"/>
            <a:ext cx="3098800" cy="460375"/>
          </a:xfrm>
          <a:prstGeom prst="rect">
            <a:avLst/>
          </a:prstGeom>
          <a:noFill/>
        </p:spPr>
        <p:txBody>
          <a:bodyPr wrap="square" rtlCol="0" anchor="t">
            <a:spAutoFit/>
          </a:bodyPr>
          <a:lstStyle/>
          <a:p>
            <a:pPr algn="ctr"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总包单位（专用账户）</a:t>
            </a:r>
            <a:endParaRPr lang="zh-CN" altLang="en-US" sz="2400" b="1" dirty="0">
              <a:latin typeface="仿宋" panose="02010609060101010101" charset="-122"/>
              <a:ea typeface="仿宋" panose="02010609060101010101" charset="-122"/>
              <a:cs typeface="仿宋" panose="02010609060101010101" charset="-122"/>
              <a:sym typeface="+mn-ea"/>
            </a:endParaRPr>
          </a:p>
        </p:txBody>
      </p:sp>
      <p:sp>
        <p:nvSpPr>
          <p:cNvPr id="25" name="文本框 24"/>
          <p:cNvSpPr txBox="1"/>
          <p:nvPr/>
        </p:nvSpPr>
        <p:spPr>
          <a:xfrm>
            <a:off x="5511800" y="1388110"/>
            <a:ext cx="1337310"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总包单位</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28" name="文本框 27"/>
          <p:cNvSpPr txBox="1"/>
          <p:nvPr/>
        </p:nvSpPr>
        <p:spPr>
          <a:xfrm>
            <a:off x="10095865" y="1388110"/>
            <a:ext cx="1418590"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开户银行</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29" name="文本框 28"/>
          <p:cNvSpPr txBox="1"/>
          <p:nvPr/>
        </p:nvSpPr>
        <p:spPr>
          <a:xfrm>
            <a:off x="1828165" y="2404110"/>
            <a:ext cx="9465310" cy="398780"/>
          </a:xfrm>
          <a:prstGeom prst="rect">
            <a:avLst/>
          </a:prstGeom>
          <a:noFill/>
        </p:spPr>
        <p:txBody>
          <a:bodyPr wrap="square" rtlCol="0" anchor="t">
            <a:spAutoFit/>
          </a:bodyPr>
          <a:lstStyle/>
          <a:p>
            <a:pPr algn="ctr" fontAlgn="auto">
              <a:lnSpc>
                <a:spcPct val="100000"/>
              </a:lnSpc>
            </a:pPr>
            <a:r>
              <a:rPr lang="zh-CN" altLang="en-US" sz="2000" b="1">
                <a:latin typeface="仿宋" panose="02010609060101010101" charset="-122"/>
                <a:ea typeface="仿宋" panose="02010609060101010101" charset="-122"/>
                <a:cs typeface="仿宋" panose="02010609060101010101" charset="-122"/>
                <a:sym typeface="+mn-ea"/>
              </a:rPr>
              <a:t>第一次支付农民工工资前：总包单位与分包单位应当签订委托工资支付协议</a:t>
            </a:r>
            <a:endParaRPr lang="zh-CN" altLang="en-US" sz="2000" b="1">
              <a:latin typeface="仿宋" panose="02010609060101010101" charset="-122"/>
              <a:ea typeface="仿宋" panose="02010609060101010101" charset="-122"/>
              <a:cs typeface="仿宋" panose="02010609060101010101" charset="-122"/>
              <a:sym typeface="+mn-ea"/>
            </a:endParaRPr>
          </a:p>
        </p:txBody>
      </p:sp>
      <p:cxnSp>
        <p:nvCxnSpPr>
          <p:cNvPr id="31" name="直接连接符 30"/>
          <p:cNvCxnSpPr/>
          <p:nvPr/>
        </p:nvCxnSpPr>
        <p:spPr>
          <a:xfrm flipV="1">
            <a:off x="175260" y="2279650"/>
            <a:ext cx="11880000" cy="13335"/>
          </a:xfrm>
          <a:prstGeom prst="line">
            <a:avLst/>
          </a:prstGeom>
          <a:ln w="63500" cmpd="sng">
            <a:solidFill>
              <a:srgbClr val="92D050"/>
            </a:solidFill>
            <a:prstDash val="dashDot"/>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312910" y="4448175"/>
            <a:ext cx="1381760"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开户银行</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34" name="文本框 33"/>
          <p:cNvSpPr txBox="1"/>
          <p:nvPr/>
        </p:nvSpPr>
        <p:spPr>
          <a:xfrm>
            <a:off x="7056120" y="979805"/>
            <a:ext cx="2401570" cy="368300"/>
          </a:xfrm>
          <a:prstGeom prst="rect">
            <a:avLst/>
          </a:prstGeom>
          <a:noFill/>
        </p:spPr>
        <p:txBody>
          <a:bodyPr wrap="square" rtlCol="0" anchor="t">
            <a:spAutoFit/>
          </a:bodyPr>
          <a:lstStyle/>
          <a:p>
            <a:pPr algn="l" fontAlgn="auto">
              <a:lnSpc>
                <a:spcPct val="100000"/>
              </a:lnSpc>
            </a:pPr>
            <a:r>
              <a:rPr lang="zh-CN" altLang="en-US" b="1">
                <a:latin typeface="仿宋" panose="02010609060101010101" charset="-122"/>
                <a:ea typeface="仿宋" panose="02010609060101010101" charset="-122"/>
                <a:cs typeface="仿宋" panose="02010609060101010101" charset="-122"/>
                <a:sym typeface="+mn-ea"/>
              </a:rPr>
              <a:t>提供《开立申请表》</a:t>
            </a:r>
            <a:endParaRPr lang="zh-CN" altLang="en-US" b="1">
              <a:latin typeface="仿宋" panose="02010609060101010101" charset="-122"/>
              <a:ea typeface="仿宋" panose="02010609060101010101" charset="-122"/>
              <a:cs typeface="仿宋" panose="02010609060101010101" charset="-122"/>
              <a:sym typeface="+mn-ea"/>
            </a:endParaRPr>
          </a:p>
        </p:txBody>
      </p:sp>
      <p:sp>
        <p:nvSpPr>
          <p:cNvPr id="36" name="文本框 35"/>
          <p:cNvSpPr txBox="1"/>
          <p:nvPr/>
        </p:nvSpPr>
        <p:spPr>
          <a:xfrm>
            <a:off x="6932930" y="3158490"/>
            <a:ext cx="1011555" cy="368300"/>
          </a:xfrm>
          <a:prstGeom prst="rect">
            <a:avLst/>
          </a:prstGeom>
          <a:noFill/>
        </p:spPr>
        <p:txBody>
          <a:bodyPr wrap="square" rtlCol="0" anchor="t">
            <a:spAutoFit/>
          </a:bodyPr>
          <a:lstStyle/>
          <a:p>
            <a:pPr algn="l" fontAlgn="auto">
              <a:lnSpc>
                <a:spcPct val="100000"/>
              </a:lnSpc>
            </a:pPr>
            <a:r>
              <a:rPr lang="zh-CN" altLang="en-US" b="1">
                <a:latin typeface="仿宋" panose="02010609060101010101" charset="-122"/>
                <a:ea typeface="仿宋" panose="02010609060101010101" charset="-122"/>
                <a:cs typeface="仿宋" panose="02010609060101010101" charset="-122"/>
                <a:sym typeface="+mn-ea"/>
              </a:rPr>
              <a:t>人工费</a:t>
            </a:r>
            <a:endParaRPr lang="zh-CN" altLang="en-US" b="1">
              <a:latin typeface="仿宋" panose="02010609060101010101" charset="-122"/>
              <a:ea typeface="仿宋" panose="02010609060101010101" charset="-122"/>
              <a:cs typeface="仿宋" panose="02010609060101010101" charset="-122"/>
              <a:sym typeface="+mn-ea"/>
            </a:endParaRPr>
          </a:p>
        </p:txBody>
      </p:sp>
      <p:sp>
        <p:nvSpPr>
          <p:cNvPr id="37" name="文本框 36"/>
          <p:cNvSpPr txBox="1"/>
          <p:nvPr/>
        </p:nvSpPr>
        <p:spPr>
          <a:xfrm>
            <a:off x="10001885" y="3954780"/>
            <a:ext cx="1257300" cy="368300"/>
          </a:xfrm>
          <a:prstGeom prst="rect">
            <a:avLst/>
          </a:prstGeom>
          <a:noFill/>
        </p:spPr>
        <p:txBody>
          <a:bodyPr wrap="square" rtlCol="0" anchor="t">
            <a:spAutoFit/>
          </a:bodyPr>
          <a:lstStyle/>
          <a:p>
            <a:pPr algn="l" fontAlgn="auto">
              <a:lnSpc>
                <a:spcPct val="100000"/>
              </a:lnSpc>
            </a:pPr>
            <a:r>
              <a:rPr lang="zh-CN" altLang="en-US" b="1">
                <a:latin typeface="仿宋" panose="02010609060101010101" charset="-122"/>
                <a:ea typeface="仿宋" panose="02010609060101010101" charset="-122"/>
                <a:cs typeface="仿宋" panose="02010609060101010101" charset="-122"/>
                <a:sym typeface="+mn-ea"/>
              </a:rPr>
              <a:t>支付清单</a:t>
            </a:r>
            <a:endParaRPr lang="zh-CN" altLang="en-US" b="1">
              <a:latin typeface="仿宋" panose="02010609060101010101" charset="-122"/>
              <a:ea typeface="仿宋" panose="02010609060101010101" charset="-122"/>
              <a:cs typeface="仿宋" panose="02010609060101010101" charset="-122"/>
              <a:sym typeface="+mn-ea"/>
            </a:endParaRPr>
          </a:p>
        </p:txBody>
      </p:sp>
      <p:pic>
        <p:nvPicPr>
          <p:cNvPr id="58" name="图片 57" descr="333438303935353b333634353332363bbcfdcdb7"/>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7997825" y="1292860"/>
            <a:ext cx="438912" cy="438912"/>
          </a:xfrm>
          <a:prstGeom prst="rect">
            <a:avLst/>
          </a:prstGeom>
        </p:spPr>
      </p:pic>
      <p:sp>
        <p:nvSpPr>
          <p:cNvPr id="59" name="文本框 58"/>
          <p:cNvSpPr txBox="1"/>
          <p:nvPr/>
        </p:nvSpPr>
        <p:spPr>
          <a:xfrm>
            <a:off x="7056120" y="1678940"/>
            <a:ext cx="2225040" cy="368300"/>
          </a:xfrm>
          <a:prstGeom prst="rect">
            <a:avLst/>
          </a:prstGeom>
          <a:noFill/>
        </p:spPr>
        <p:txBody>
          <a:bodyPr wrap="square" rtlCol="0" anchor="t">
            <a:spAutoFit/>
          </a:bodyPr>
          <a:lstStyle/>
          <a:p>
            <a:pPr algn="l" fontAlgn="auto">
              <a:lnSpc>
                <a:spcPct val="100000"/>
              </a:lnSpc>
            </a:pPr>
            <a:r>
              <a:rPr lang="zh-CN" altLang="en-US" b="1">
                <a:latin typeface="仿宋" panose="02010609060101010101" charset="-122"/>
                <a:ea typeface="仿宋" panose="02010609060101010101" charset="-122"/>
                <a:cs typeface="仿宋" panose="02010609060101010101" charset="-122"/>
                <a:sym typeface="+mn-ea"/>
              </a:rPr>
              <a:t>签订《管理协议》</a:t>
            </a:r>
            <a:endParaRPr lang="zh-CN" altLang="en-US" b="1">
              <a:latin typeface="仿宋" panose="02010609060101010101" charset="-122"/>
              <a:ea typeface="仿宋" panose="02010609060101010101" charset="-122"/>
              <a:cs typeface="仿宋" panose="02010609060101010101" charset="-122"/>
              <a:sym typeface="+mn-ea"/>
            </a:endParaRPr>
          </a:p>
        </p:txBody>
      </p:sp>
      <p:pic>
        <p:nvPicPr>
          <p:cNvPr id="60" name="图片 59" descr="333438303935353b333634353332363bbcfdcdb7"/>
          <p:cNvPicPr>
            <a:picLocks noChangeAspect="1"/>
          </p:cNvPicPr>
          <p:nvPr/>
        </p:nvPicPr>
        <p:blipFill>
          <a:blip r:embed="rId2" cstate="print">
            <a:extLst>
              <a:ext uri="{96DAC541-7B7A-43D3-8B79-37D633B846F1}">
                <asvg:svgBlip xmlns:asvg="http://schemas.microsoft.com/office/drawing/2016/SVG/main" r:embed="rId3"/>
              </a:ext>
            </a:extLst>
          </a:blip>
          <a:srcRect b="50787"/>
          <a:stretch>
            <a:fillRect/>
          </a:stretch>
        </p:blipFill>
        <p:spPr>
          <a:xfrm>
            <a:off x="7146925" y="3481070"/>
            <a:ext cx="438912" cy="216000"/>
          </a:xfrm>
          <a:prstGeom prst="rect">
            <a:avLst/>
          </a:prstGeom>
        </p:spPr>
      </p:pic>
      <p:sp>
        <p:nvSpPr>
          <p:cNvPr id="62" name="文本框 61"/>
          <p:cNvSpPr txBox="1"/>
          <p:nvPr/>
        </p:nvSpPr>
        <p:spPr>
          <a:xfrm>
            <a:off x="5614035" y="4422775"/>
            <a:ext cx="2324735"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农民工本人账户</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64" name="文本框 63"/>
          <p:cNvSpPr txBox="1"/>
          <p:nvPr/>
        </p:nvSpPr>
        <p:spPr>
          <a:xfrm>
            <a:off x="7822565" y="4197350"/>
            <a:ext cx="751840" cy="368300"/>
          </a:xfrm>
          <a:prstGeom prst="rect">
            <a:avLst/>
          </a:prstGeom>
          <a:noFill/>
        </p:spPr>
        <p:txBody>
          <a:bodyPr wrap="square" rtlCol="0" anchor="t">
            <a:spAutoFit/>
          </a:bodyPr>
          <a:lstStyle/>
          <a:p>
            <a:pPr algn="l" fontAlgn="auto">
              <a:lnSpc>
                <a:spcPct val="100000"/>
              </a:lnSpc>
            </a:pPr>
            <a:r>
              <a:rPr lang="zh-CN" altLang="en-US" b="1">
                <a:latin typeface="仿宋" panose="02010609060101010101" charset="-122"/>
                <a:ea typeface="仿宋" panose="02010609060101010101" charset="-122"/>
                <a:cs typeface="仿宋" panose="02010609060101010101" charset="-122"/>
                <a:sym typeface="+mn-ea"/>
              </a:rPr>
              <a:t>工资</a:t>
            </a:r>
            <a:endParaRPr lang="zh-CN" altLang="en-US" b="1">
              <a:latin typeface="仿宋" panose="02010609060101010101" charset="-122"/>
              <a:ea typeface="仿宋" panose="02010609060101010101" charset="-122"/>
              <a:cs typeface="仿宋" panose="02010609060101010101" charset="-122"/>
              <a:sym typeface="+mn-ea"/>
            </a:endParaRPr>
          </a:p>
        </p:txBody>
      </p:sp>
      <p:pic>
        <p:nvPicPr>
          <p:cNvPr id="65" name="图片 64" descr="333438303935353b333634353332363bbcfdcdb7"/>
          <p:cNvPicPr>
            <a:picLocks noChangeAspect="1"/>
          </p:cNvPicPr>
          <p:nvPr/>
        </p:nvPicPr>
        <p:blipFill>
          <a:blip r:embed="rId2" cstate="print">
            <a:extLst>
              <a:ext uri="{96DAC541-7B7A-43D3-8B79-37D633B846F1}">
                <asvg:svgBlip xmlns:asvg="http://schemas.microsoft.com/office/drawing/2016/SVG/main" r:embed="rId3"/>
              </a:ext>
            </a:extLst>
          </a:blip>
          <a:srcRect b="50787"/>
          <a:stretch>
            <a:fillRect/>
          </a:stretch>
        </p:blipFill>
        <p:spPr>
          <a:xfrm rot="10800000">
            <a:off x="7919720" y="4565650"/>
            <a:ext cx="438912" cy="216000"/>
          </a:xfrm>
          <a:prstGeom prst="rect">
            <a:avLst/>
          </a:prstGeom>
        </p:spPr>
      </p:pic>
      <p:pic>
        <p:nvPicPr>
          <p:cNvPr id="71" name="图片 70" descr="333438303935353b333634353332363bbcfdcdb7"/>
          <p:cNvPicPr>
            <a:picLocks noChangeAspect="1"/>
          </p:cNvPicPr>
          <p:nvPr/>
        </p:nvPicPr>
        <p:blipFill>
          <a:blip r:embed="rId2" cstate="print">
            <a:extLst>
              <a:ext uri="{96DAC541-7B7A-43D3-8B79-37D633B846F1}">
                <asvg:svgBlip xmlns:asvg="http://schemas.microsoft.com/office/drawing/2016/SVG/main" r:embed="rId3"/>
              </a:ext>
            </a:extLst>
          </a:blip>
          <a:srcRect b="1574"/>
          <a:stretch>
            <a:fillRect/>
          </a:stretch>
        </p:blipFill>
        <p:spPr>
          <a:xfrm rot="5400000">
            <a:off x="9566275" y="3922395"/>
            <a:ext cx="438912" cy="432000"/>
          </a:xfrm>
          <a:prstGeom prst="rect">
            <a:avLst/>
          </a:prstGeom>
        </p:spPr>
      </p:pic>
      <p:sp>
        <p:nvSpPr>
          <p:cNvPr id="72" name="文本框 71"/>
          <p:cNvSpPr txBox="1"/>
          <p:nvPr/>
        </p:nvSpPr>
        <p:spPr>
          <a:xfrm>
            <a:off x="8489950" y="3954780"/>
            <a:ext cx="1257300" cy="368300"/>
          </a:xfrm>
          <a:prstGeom prst="rect">
            <a:avLst/>
          </a:prstGeom>
          <a:noFill/>
        </p:spPr>
        <p:txBody>
          <a:bodyPr wrap="square" rtlCol="0" anchor="t">
            <a:spAutoFit/>
          </a:bodyPr>
          <a:lstStyle/>
          <a:p>
            <a:pPr algn="l" fontAlgn="auto">
              <a:lnSpc>
                <a:spcPct val="100000"/>
              </a:lnSpc>
            </a:pPr>
            <a:r>
              <a:rPr lang="zh-CN" altLang="en-US" b="1">
                <a:latin typeface="仿宋" panose="02010609060101010101" charset="-122"/>
                <a:ea typeface="仿宋" panose="02010609060101010101" charset="-122"/>
                <a:cs typeface="仿宋" panose="02010609060101010101" charset="-122"/>
                <a:sym typeface="+mn-ea"/>
              </a:rPr>
              <a:t>发放凭证</a:t>
            </a:r>
            <a:endParaRPr lang="zh-CN" altLang="en-US" b="1">
              <a:latin typeface="仿宋" panose="02010609060101010101" charset="-122"/>
              <a:ea typeface="仿宋" panose="02010609060101010101" charset="-122"/>
              <a:cs typeface="仿宋" panose="02010609060101010101" charset="-122"/>
              <a:sym typeface="+mn-ea"/>
            </a:endParaRPr>
          </a:p>
        </p:txBody>
      </p:sp>
      <p:sp>
        <p:nvSpPr>
          <p:cNvPr id="74" name="文本框 73"/>
          <p:cNvSpPr txBox="1"/>
          <p:nvPr/>
        </p:nvSpPr>
        <p:spPr>
          <a:xfrm>
            <a:off x="5544820" y="5911850"/>
            <a:ext cx="1337310"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总包单位</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75" name="文本框 74"/>
          <p:cNvSpPr txBox="1"/>
          <p:nvPr/>
        </p:nvSpPr>
        <p:spPr>
          <a:xfrm>
            <a:off x="10176510" y="5911850"/>
            <a:ext cx="1418590" cy="429895"/>
          </a:xfrm>
          <a:prstGeom prst="rect">
            <a:avLst/>
          </a:prstGeom>
          <a:noFill/>
        </p:spPr>
        <p:txBody>
          <a:bodyPr wrap="square" rtlCol="0" anchor="t">
            <a:spAutoFit/>
          </a:bodyPr>
          <a:lstStyle/>
          <a:p>
            <a:pPr algn="l" fontAlgn="auto">
              <a:lnSpc>
                <a:spcPct val="100000"/>
              </a:lnSpc>
            </a:pPr>
            <a:r>
              <a:rPr lang="zh-CN" altLang="en-US" sz="2200" b="1">
                <a:latin typeface="仿宋" panose="02010609060101010101" charset="-122"/>
                <a:ea typeface="仿宋" panose="02010609060101010101" charset="-122"/>
                <a:cs typeface="仿宋" panose="02010609060101010101" charset="-122"/>
                <a:sym typeface="+mn-ea"/>
              </a:rPr>
              <a:t>开户银行</a:t>
            </a:r>
            <a:endParaRPr lang="zh-CN" altLang="en-US" sz="2200" b="1">
              <a:latin typeface="仿宋" panose="02010609060101010101" charset="-122"/>
              <a:ea typeface="仿宋" panose="02010609060101010101" charset="-122"/>
              <a:cs typeface="仿宋" panose="02010609060101010101" charset="-122"/>
              <a:sym typeface="+mn-ea"/>
            </a:endParaRPr>
          </a:p>
        </p:txBody>
      </p:sp>
      <p:sp>
        <p:nvSpPr>
          <p:cNvPr id="76" name="文本框 75"/>
          <p:cNvSpPr txBox="1"/>
          <p:nvPr/>
        </p:nvSpPr>
        <p:spPr>
          <a:xfrm>
            <a:off x="7089140" y="5408295"/>
            <a:ext cx="2755265" cy="398780"/>
          </a:xfrm>
          <a:prstGeom prst="rect">
            <a:avLst/>
          </a:prstGeom>
          <a:noFill/>
        </p:spPr>
        <p:txBody>
          <a:bodyPr wrap="square" rtlCol="0" anchor="t">
            <a:spAutoFit/>
          </a:bodyPr>
          <a:lstStyle/>
          <a:p>
            <a:pPr algn="l" fontAlgn="auto">
              <a:lnSpc>
                <a:spcPct val="100000"/>
              </a:lnSpc>
            </a:pPr>
            <a:r>
              <a:rPr lang="en-US" altLang="zh-CN" sz="2000" b="1">
                <a:latin typeface="仿宋" panose="02010609060101010101" charset="-122"/>
                <a:ea typeface="仿宋" panose="02010609060101010101" charset="-122"/>
                <a:cs typeface="仿宋" panose="02010609060101010101" charset="-122"/>
                <a:sym typeface="+mn-ea"/>
              </a:rPr>
              <a:t>1</a:t>
            </a:r>
            <a:r>
              <a:rPr lang="zh-CN" altLang="en-US" sz="2000" b="1">
                <a:latin typeface="仿宋" panose="02010609060101010101" charset="-122"/>
                <a:ea typeface="仿宋" panose="02010609060101010101" charset="-122"/>
                <a:cs typeface="仿宋" panose="02010609060101010101" charset="-122"/>
                <a:sym typeface="+mn-ea"/>
              </a:rPr>
              <a:t>、提供《撤销申请表》</a:t>
            </a:r>
            <a:endParaRPr lang="zh-CN" altLang="en-US" sz="2000" b="1">
              <a:latin typeface="仿宋" panose="02010609060101010101" charset="-122"/>
              <a:ea typeface="仿宋" panose="02010609060101010101" charset="-122"/>
              <a:cs typeface="仿宋" panose="02010609060101010101" charset="-122"/>
              <a:sym typeface="+mn-ea"/>
            </a:endParaRPr>
          </a:p>
        </p:txBody>
      </p:sp>
      <p:pic>
        <p:nvPicPr>
          <p:cNvPr id="77" name="图片 76" descr="333438303935353b333634353332363bbcfdcdb7"/>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8030845" y="5816600"/>
            <a:ext cx="438912" cy="438912"/>
          </a:xfrm>
          <a:prstGeom prst="rect">
            <a:avLst/>
          </a:prstGeom>
        </p:spPr>
      </p:pic>
      <p:sp>
        <p:nvSpPr>
          <p:cNvPr id="78" name="文本框 77"/>
          <p:cNvSpPr txBox="1"/>
          <p:nvPr/>
        </p:nvSpPr>
        <p:spPr>
          <a:xfrm>
            <a:off x="7089140" y="6266180"/>
            <a:ext cx="2755265" cy="398780"/>
          </a:xfrm>
          <a:prstGeom prst="rect">
            <a:avLst/>
          </a:prstGeom>
          <a:noFill/>
        </p:spPr>
        <p:txBody>
          <a:bodyPr wrap="square" rtlCol="0" anchor="t">
            <a:spAutoFit/>
          </a:bodyPr>
          <a:lstStyle/>
          <a:p>
            <a:pPr algn="l" fontAlgn="auto">
              <a:lnSpc>
                <a:spcPct val="100000"/>
              </a:lnSpc>
            </a:pPr>
            <a:r>
              <a:rPr lang="en-US" altLang="zh-CN" sz="2000" b="1">
                <a:latin typeface="仿宋" panose="02010609060101010101" charset="-122"/>
                <a:ea typeface="仿宋" panose="02010609060101010101" charset="-122"/>
                <a:cs typeface="仿宋" panose="02010609060101010101" charset="-122"/>
                <a:sym typeface="+mn-ea"/>
              </a:rPr>
              <a:t>2</a:t>
            </a:r>
            <a:r>
              <a:rPr lang="zh-CN" altLang="en-US" sz="2000" b="1">
                <a:latin typeface="仿宋" panose="02010609060101010101" charset="-122"/>
                <a:ea typeface="仿宋" panose="02010609060101010101" charset="-122"/>
                <a:cs typeface="仿宋" panose="02010609060101010101" charset="-122"/>
                <a:sym typeface="+mn-ea"/>
              </a:rPr>
              <a:t>、办理专用账户撤销</a:t>
            </a:r>
            <a:endParaRPr lang="zh-CN" altLang="en-US" sz="2000" b="1">
              <a:latin typeface="仿宋" panose="02010609060101010101" charset="-122"/>
              <a:ea typeface="仿宋" panose="02010609060101010101" charset="-122"/>
              <a:cs typeface="仿宋" panose="02010609060101010101" charset="-122"/>
              <a:sym typeface="+mn-ea"/>
            </a:endParaRPr>
          </a:p>
        </p:txBody>
      </p:sp>
      <p:pic>
        <p:nvPicPr>
          <p:cNvPr id="79" name="图片 78" descr="343435333335353b333635353834373bb4f3c2a5"/>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847725" y="5363845"/>
            <a:ext cx="487680" cy="487680"/>
          </a:xfrm>
          <a:prstGeom prst="rect">
            <a:avLst/>
          </a:prstGeom>
        </p:spPr>
      </p:pic>
      <p:pic>
        <p:nvPicPr>
          <p:cNvPr id="80" name="图片 79" descr="343435333239323b333635393132333bcaa9b9a4"/>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848360" y="3481070"/>
            <a:ext cx="487680" cy="487680"/>
          </a:xfrm>
          <a:prstGeom prst="rect">
            <a:avLst/>
          </a:prstGeom>
        </p:spPr>
      </p:pic>
      <p:pic>
        <p:nvPicPr>
          <p:cNvPr id="81" name="图片 80" descr="32313535393238333b32313535393330303bd5d0c6b8b9e3b8e6"/>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48360" y="1162050"/>
            <a:ext cx="487680" cy="487680"/>
          </a:xfrm>
          <a:prstGeom prst="rect">
            <a:avLst/>
          </a:prstGeom>
        </p:spPr>
      </p:pic>
      <p:pic>
        <p:nvPicPr>
          <p:cNvPr id="82" name="图片 81" descr="343439383331313b343532303033373bd5cbbba7d0c5cfa2"/>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2598420" y="937895"/>
            <a:ext cx="487680" cy="487680"/>
          </a:xfrm>
          <a:prstGeom prst="rect">
            <a:avLst/>
          </a:prstGeom>
        </p:spPr>
      </p:pic>
      <p:pic>
        <p:nvPicPr>
          <p:cNvPr id="83" name="图片 82" descr="32313533383630383b32313533383538363bb8b6c7ae"/>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2598420" y="3270885"/>
            <a:ext cx="487680" cy="487680"/>
          </a:xfrm>
          <a:prstGeom prst="rect">
            <a:avLst/>
          </a:prstGeom>
        </p:spPr>
      </p:pic>
      <p:pic>
        <p:nvPicPr>
          <p:cNvPr id="86" name="图片 85" descr="32303236333539373b32303236353234333bcec4bcfecffabbd9"/>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2598420" y="5461000"/>
            <a:ext cx="487680" cy="487680"/>
          </a:xfrm>
          <a:prstGeom prst="rect">
            <a:avLst/>
          </a:prstGeom>
        </p:spPr>
      </p:pic>
      <p:pic>
        <p:nvPicPr>
          <p:cNvPr id="102" name="图片 101" descr="303b333530343431323bcdc5b6d3bda8c9e8"/>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5135245" y="1398270"/>
            <a:ext cx="409575" cy="409575"/>
          </a:xfrm>
          <a:prstGeom prst="rect">
            <a:avLst/>
          </a:prstGeom>
        </p:spPr>
      </p:pic>
      <p:pic>
        <p:nvPicPr>
          <p:cNvPr id="108" name="图片 107" descr="303b32303235353638373bcdc5b6d3"/>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9730105" y="1408430"/>
            <a:ext cx="409575" cy="409575"/>
          </a:xfrm>
          <a:prstGeom prst="rect">
            <a:avLst/>
          </a:prstGeom>
        </p:spPr>
      </p:pic>
      <p:pic>
        <p:nvPicPr>
          <p:cNvPr id="90" name="图片 89" descr="303b333530353036393bbfcdbba7b9dcc0ed"/>
          <p:cNvPicPr>
            <a:picLocks noChangeAspect="1"/>
          </p:cNvPicPr>
          <p:nvPr/>
        </p:nvPicPr>
        <p:blipFill>
          <a:blip r:embed="rId20" cstate="print">
            <a:extLst>
              <a:ext uri="{96DAC541-7B7A-43D3-8B79-37D633B846F1}">
                <asvg:svgBlip xmlns:asvg="http://schemas.microsoft.com/office/drawing/2016/SVG/main" r:embed="rId21"/>
              </a:ext>
            </a:extLst>
          </a:blip>
          <a:stretch>
            <a:fillRect/>
          </a:stretch>
        </p:blipFill>
        <p:spPr>
          <a:xfrm>
            <a:off x="5135245" y="3293745"/>
            <a:ext cx="409575" cy="409575"/>
          </a:xfrm>
          <a:prstGeom prst="rect">
            <a:avLst/>
          </a:prstGeom>
        </p:spPr>
      </p:pic>
      <p:pic>
        <p:nvPicPr>
          <p:cNvPr id="91" name="图片 90" descr="303b333530343431323bcdc5b6d3bda8c9e8"/>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7938770" y="3384550"/>
            <a:ext cx="409575" cy="409575"/>
          </a:xfrm>
          <a:prstGeom prst="rect">
            <a:avLst/>
          </a:prstGeom>
        </p:spPr>
      </p:pic>
      <p:pic>
        <p:nvPicPr>
          <p:cNvPr id="92" name="图片 91" descr="303b32303235353638373bcdc5b6d3"/>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8913495" y="4468495"/>
            <a:ext cx="409575" cy="409575"/>
          </a:xfrm>
          <a:prstGeom prst="rect">
            <a:avLst/>
          </a:prstGeom>
        </p:spPr>
      </p:pic>
      <p:pic>
        <p:nvPicPr>
          <p:cNvPr id="93" name="图片 92" descr="303b343533323438373bcdc5b6d3bda8c9e8"/>
          <p:cNvPicPr>
            <a:picLocks noChangeAspect="1"/>
          </p:cNvPicPr>
          <p:nvPr/>
        </p:nvPicPr>
        <p:blipFill>
          <a:blip r:embed="rId22" cstate="print">
            <a:extLst>
              <a:ext uri="{96DAC541-7B7A-43D3-8B79-37D633B846F1}">
                <asvg:svgBlip xmlns:asvg="http://schemas.microsoft.com/office/drawing/2016/SVG/main" r:embed="rId23"/>
              </a:ext>
            </a:extLst>
          </a:blip>
          <a:stretch>
            <a:fillRect/>
          </a:stretch>
        </p:blipFill>
        <p:spPr>
          <a:xfrm>
            <a:off x="5191760" y="4468495"/>
            <a:ext cx="409575" cy="409575"/>
          </a:xfrm>
          <a:prstGeom prst="rect">
            <a:avLst/>
          </a:prstGeom>
        </p:spPr>
      </p:pic>
      <p:pic>
        <p:nvPicPr>
          <p:cNvPr id="94" name="图片 93" descr="303b333530343431323bcdc5b6d3bda8c9e8"/>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5135245" y="5922010"/>
            <a:ext cx="409575" cy="409575"/>
          </a:xfrm>
          <a:prstGeom prst="rect">
            <a:avLst/>
          </a:prstGeom>
        </p:spPr>
      </p:pic>
      <p:pic>
        <p:nvPicPr>
          <p:cNvPr id="95" name="图片 94" descr="303b32303235353638373bcdc5b6d3"/>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9766935" y="5937885"/>
            <a:ext cx="409575" cy="409575"/>
          </a:xfrm>
          <a:prstGeom prst="rect">
            <a:avLst/>
          </a:prstGeom>
        </p:spPr>
      </p:pic>
      <p:pic>
        <p:nvPicPr>
          <p:cNvPr id="98" name="图片 97" descr="3b32303134303339393bb8d0ccbebac5"/>
          <p:cNvPicPr>
            <a:picLocks noChangeAspect="1"/>
          </p:cNvPicPr>
          <p:nvPr/>
        </p:nvPicPr>
        <p:blipFill>
          <a:blip r:embed="rId24" cstate="print">
            <a:extLst>
              <a:ext uri="{96DAC541-7B7A-43D3-8B79-37D633B846F1}">
                <asvg:svgBlip xmlns:asvg="http://schemas.microsoft.com/office/drawing/2016/SVG/main" r:embed="rId25"/>
              </a:ext>
            </a:extLst>
          </a:blip>
          <a:stretch>
            <a:fillRect/>
          </a:stretch>
        </p:blipFill>
        <p:spPr>
          <a:xfrm>
            <a:off x="1426845" y="2315210"/>
            <a:ext cx="487680" cy="487680"/>
          </a:xfrm>
          <a:prstGeom prst="rect">
            <a:avLst/>
          </a:prstGeom>
        </p:spPr>
      </p:pic>
      <p:sp>
        <p:nvSpPr>
          <p:cNvPr id="99" name="圆角矩形 98"/>
          <p:cNvSpPr/>
          <p:nvPr/>
        </p:nvSpPr>
        <p:spPr>
          <a:xfrm>
            <a:off x="4730750" y="958215"/>
            <a:ext cx="7044690" cy="118999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4695190" y="3080385"/>
            <a:ext cx="7044690" cy="19335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4734560" y="5408295"/>
            <a:ext cx="7044690" cy="12560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343435383139303b333633373433383bbcfdcdb7"/>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3917950" y="1359535"/>
            <a:ext cx="365760" cy="365760"/>
          </a:xfrm>
          <a:prstGeom prst="rect">
            <a:avLst/>
          </a:prstGeom>
        </p:spPr>
      </p:pic>
      <p:pic>
        <p:nvPicPr>
          <p:cNvPr id="105" name="图片 104" descr="343435383139303b333633373433383bbcfdcdb7"/>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3917950" y="3893820"/>
            <a:ext cx="365760" cy="365760"/>
          </a:xfrm>
          <a:prstGeom prst="rect">
            <a:avLst/>
          </a:prstGeom>
        </p:spPr>
      </p:pic>
      <p:pic>
        <p:nvPicPr>
          <p:cNvPr id="106" name="图片 105" descr="343435383139303b333633373433383bbcfdcdb7"/>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3917950" y="5767705"/>
            <a:ext cx="365760" cy="365760"/>
          </a:xfrm>
          <a:prstGeom prst="rect">
            <a:avLst/>
          </a:prstGeom>
        </p:spPr>
      </p:pic>
      <p:cxnSp>
        <p:nvCxnSpPr>
          <p:cNvPr id="6" name="直接连接符 5"/>
          <p:cNvCxnSpPr/>
          <p:nvPr/>
        </p:nvCxnSpPr>
        <p:spPr>
          <a:xfrm flipV="1">
            <a:off x="175260" y="2890520"/>
            <a:ext cx="11880000" cy="13335"/>
          </a:xfrm>
          <a:prstGeom prst="line">
            <a:avLst/>
          </a:prstGeom>
          <a:ln w="63500" cmpd="sng">
            <a:solidFill>
              <a:srgbClr val="92D050"/>
            </a:solidFill>
            <a:prstDash val="dash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75260" y="5184775"/>
            <a:ext cx="11880000" cy="13335"/>
          </a:xfrm>
          <a:prstGeom prst="line">
            <a:avLst/>
          </a:prstGeom>
          <a:ln w="63500" cmpd="sng">
            <a:solidFill>
              <a:srgbClr val="92D050"/>
            </a:solidFill>
            <a:prstDash val="dashDot"/>
          </a:ln>
        </p:spPr>
        <p:style>
          <a:lnRef idx="1">
            <a:schemeClr val="accent1"/>
          </a:lnRef>
          <a:fillRef idx="0">
            <a:schemeClr val="accent1"/>
          </a:fillRef>
          <a:effectRef idx="0">
            <a:schemeClr val="accent1"/>
          </a:effectRef>
          <a:fontRef idx="minor">
            <a:schemeClr val="tx1"/>
          </a:fontRef>
        </p:style>
      </p:cxnSp>
    </p:spTree>
    <p:custDataLst>
      <p:tags r:id="rId2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6</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19" name="文本框 18"/>
          <p:cNvSpPr txBox="1"/>
          <p:nvPr/>
        </p:nvSpPr>
        <p:spPr>
          <a:xfrm>
            <a:off x="4949825" y="3062605"/>
            <a:ext cx="7241540" cy="1106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工资支付监控预警</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127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6</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工资支付监控预警</a:t>
            </a:r>
            <a:endParaRPr lang="zh-CN" altLang="en-US" sz="3200" b="1"/>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97828" y="965022"/>
            <a:ext cx="4923155" cy="5190845"/>
          </a:xfrm>
          <a:prstGeom prst="rect">
            <a:avLst/>
          </a:prstGeom>
          <a:noFill/>
        </p:spPr>
        <p:txBody>
          <a:bodyPr wrap="square" rtlCol="0" anchor="t">
            <a:spAutoFit/>
          </a:bodyPr>
          <a:lstStyle/>
          <a:p>
            <a:pPr algn="l" fontAlgn="auto">
              <a:lnSpc>
                <a:spcPct val="150000"/>
              </a:lnSpc>
            </a:pPr>
            <a:r>
              <a:rPr lang="en-US" altLang="zh-CN" sz="2400" b="1" dirty="0">
                <a:latin typeface="仿宋" panose="02010609060101010101" charset="-122"/>
                <a:ea typeface="仿宋" panose="02010609060101010101" charset="-122"/>
                <a:cs typeface="仿宋" panose="02010609060101010101" charset="-122"/>
                <a:sym typeface="+mn-ea"/>
              </a:rPr>
              <a:t>    </a:t>
            </a:r>
            <a:r>
              <a:rPr lang="zh-CN" altLang="en-US" sz="2400" b="1" dirty="0">
                <a:latin typeface="仿宋" panose="02010609060101010101" charset="-122"/>
                <a:ea typeface="仿宋" panose="02010609060101010101" charset="-122"/>
                <a:cs typeface="仿宋" panose="02010609060101010101" charset="-122"/>
                <a:sym typeface="+mn-ea"/>
              </a:rPr>
              <a:t>专用账户开户银行应当自行开发农民工工资数据对接系统，依据数据对接标准与本市建设工程实名制管理系统进行数据对接。加强市建设工程实名制管理系统与各专业部门信息系统实时互通和数据归集</a:t>
            </a:r>
            <a:r>
              <a:rPr lang="zh-CN" altLang="en-US" sz="2000" b="1" dirty="0">
                <a:latin typeface="仿宋" panose="02010609060101010101" charset="-122"/>
                <a:ea typeface="仿宋" panose="02010609060101010101" charset="-122"/>
                <a:cs typeface="仿宋" panose="02010609060101010101" charset="-122"/>
                <a:sym typeface="+mn-ea"/>
              </a:rPr>
              <a:t>。</a:t>
            </a:r>
            <a:endParaRPr lang="zh-CN" altLang="en-US" sz="20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en-US" altLang="zh-CN" sz="2000" b="1" dirty="0">
                <a:latin typeface="仿宋" panose="02010609060101010101" charset="-122"/>
                <a:ea typeface="仿宋" panose="02010609060101010101" charset="-122"/>
                <a:cs typeface="仿宋" panose="02010609060101010101" charset="-122"/>
                <a:sym typeface="+mn-ea"/>
              </a:rPr>
              <a:t>    </a:t>
            </a:r>
            <a:endParaRPr lang="zh-CN" altLang="en-US" sz="20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注：数据对接</a:t>
            </a:r>
            <a:r>
              <a:rPr lang="zh-CN" altLang="zh-CN" sz="2000" b="1" dirty="0">
                <a:solidFill>
                  <a:schemeClr val="tx1"/>
                </a:solidFill>
                <a:latin typeface="仿宋" panose="02010609060101010101" charset="-122"/>
                <a:ea typeface="仿宋" panose="02010609060101010101" charset="-122"/>
                <a:cs typeface="仿宋" panose="02010609060101010101" charset="-122"/>
                <a:sym typeface="+mn-ea"/>
              </a:rPr>
              <a:t>网络访问相关内容咨询委行政服务中心信息科和大数据中心，</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由</a:t>
            </a:r>
            <a:r>
              <a:rPr lang="zh-CN" altLang="zh-CN" sz="2000" b="1" dirty="0">
                <a:solidFill>
                  <a:schemeClr val="tx1"/>
                </a:solidFill>
                <a:latin typeface="仿宋" panose="02010609060101010101" charset="-122"/>
                <a:ea typeface="仿宋" panose="02010609060101010101" charset="-122"/>
                <a:cs typeface="仿宋" panose="02010609060101010101" charset="-122"/>
                <a:sym typeface="+mn-ea"/>
              </a:rPr>
              <a:t>委出具开立网络函。</a:t>
            </a:r>
            <a:endParaRPr lang="zh-CN" altLang="zh-CN" sz="2000" b="1" dirty="0">
              <a:solidFill>
                <a:schemeClr val="tx1"/>
              </a:solidFill>
              <a:latin typeface="仿宋" panose="02010609060101010101" charset="-122"/>
              <a:ea typeface="仿宋" panose="02010609060101010101" charset="-122"/>
              <a:cs typeface="仿宋" panose="02010609060101010101" charset="-122"/>
              <a:sym typeface="+mn-ea"/>
            </a:endParaRPr>
          </a:p>
        </p:txBody>
      </p:sp>
      <p:pic>
        <p:nvPicPr>
          <p:cNvPr id="69" name="图片 68"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6107430" y="2971800"/>
            <a:ext cx="914400" cy="914400"/>
          </a:xfrm>
          <a:prstGeom prst="rect">
            <a:avLst/>
          </a:prstGeom>
        </p:spPr>
      </p:pic>
      <p:pic>
        <p:nvPicPr>
          <p:cNvPr id="70" name="图片 69"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9853930" y="2964815"/>
            <a:ext cx="914400" cy="914400"/>
          </a:xfrm>
          <a:prstGeom prst="rect">
            <a:avLst/>
          </a:prstGeom>
        </p:spPr>
      </p:pic>
      <p:sp>
        <p:nvSpPr>
          <p:cNvPr id="71" name="文本框 70"/>
          <p:cNvSpPr txBox="1"/>
          <p:nvPr/>
        </p:nvSpPr>
        <p:spPr>
          <a:xfrm>
            <a:off x="5452110" y="3879215"/>
            <a:ext cx="2225040" cy="398780"/>
          </a:xfrm>
          <a:prstGeom prst="rect">
            <a:avLst/>
          </a:prstGeom>
          <a:noFill/>
        </p:spPr>
        <p:txBody>
          <a:bodyPr wrap="none" rtlCol="0" anchor="t">
            <a:spAutoFit/>
          </a:bodyPr>
          <a:lstStyle/>
          <a:p>
            <a:r>
              <a:rPr lang="zh-CN" altLang="en-US" sz="2000" b="1">
                <a:latin typeface="黑体" panose="02010609060101010101" charset="-122"/>
                <a:ea typeface="黑体" panose="02010609060101010101" charset="-122"/>
                <a:cs typeface="仿宋" panose="02010609060101010101" charset="-122"/>
                <a:sym typeface="+mn-ea"/>
              </a:rPr>
              <a:t>专用账户开户银行</a:t>
            </a:r>
            <a:endParaRPr lang="zh-CN" altLang="en-US" sz="2000" b="1">
              <a:latin typeface="黑体" panose="02010609060101010101" charset="-122"/>
              <a:ea typeface="黑体" panose="02010609060101010101" charset="-122"/>
              <a:cs typeface="仿宋" panose="02010609060101010101" charset="-122"/>
              <a:sym typeface="+mn-ea"/>
            </a:endParaRPr>
          </a:p>
        </p:txBody>
      </p:sp>
      <p:sp>
        <p:nvSpPr>
          <p:cNvPr id="72" name="文本框 71"/>
          <p:cNvSpPr txBox="1"/>
          <p:nvPr/>
        </p:nvSpPr>
        <p:spPr>
          <a:xfrm>
            <a:off x="9198610" y="3886200"/>
            <a:ext cx="2608580" cy="706755"/>
          </a:xfrm>
          <a:prstGeom prst="rect">
            <a:avLst/>
          </a:prstGeom>
          <a:noFill/>
        </p:spPr>
        <p:txBody>
          <a:bodyPr wrap="square" rtlCol="0" anchor="t">
            <a:spAutoFit/>
          </a:bodyPr>
          <a:lstStyle/>
          <a:p>
            <a:pPr lvl="0" algn="ctr">
              <a:buClrTx/>
              <a:buSzTx/>
              <a:buFontTx/>
            </a:pPr>
            <a:r>
              <a:rPr lang="zh-CN" altLang="en-US" sz="2000" b="1">
                <a:latin typeface="黑体" panose="02010609060101010101" charset="-122"/>
                <a:ea typeface="黑体" panose="02010609060101010101" charset="-122"/>
                <a:cs typeface="仿宋" panose="02010609060101010101" charset="-122"/>
                <a:sym typeface="+mn-ea"/>
              </a:rPr>
              <a:t>本市建设工程实名制管理系统</a:t>
            </a:r>
            <a:endParaRPr lang="zh-CN" altLang="en-US" sz="2000" b="1">
              <a:latin typeface="黑体" panose="02010609060101010101" charset="-122"/>
              <a:ea typeface="黑体" panose="02010609060101010101" charset="-122"/>
              <a:cs typeface="仿宋" panose="02010609060101010101" charset="-122"/>
              <a:sym typeface="+mn-ea"/>
            </a:endParaRPr>
          </a:p>
        </p:txBody>
      </p:sp>
      <p:pic>
        <p:nvPicPr>
          <p:cNvPr id="80" name="图片 79" descr="303b32303039333134343bbcfdcdb7"/>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7980680" y="3103245"/>
            <a:ext cx="914400" cy="914400"/>
          </a:xfrm>
          <a:prstGeom prst="rect">
            <a:avLst/>
          </a:prstGeom>
        </p:spPr>
      </p:pic>
      <p:sp>
        <p:nvSpPr>
          <p:cNvPr id="81" name="文本框 80"/>
          <p:cNvSpPr txBox="1"/>
          <p:nvPr/>
        </p:nvSpPr>
        <p:spPr>
          <a:xfrm>
            <a:off x="6750685" y="2134235"/>
            <a:ext cx="3374390" cy="706755"/>
          </a:xfrm>
          <a:prstGeom prst="rect">
            <a:avLst/>
          </a:prstGeom>
          <a:noFill/>
        </p:spPr>
        <p:txBody>
          <a:bodyPr wrap="none" rtlCol="0" anchor="t">
            <a:spAutoFit/>
          </a:bodyPr>
          <a:lstStyle/>
          <a:p>
            <a:pPr algn="l"/>
            <a:r>
              <a:rPr lang="en-US" altLang="zh-CN" sz="2000" b="1">
                <a:latin typeface="仿宋" panose="02010609060101010101" charset="-122"/>
                <a:ea typeface="仿宋" panose="02010609060101010101" charset="-122"/>
                <a:cs typeface="仿宋" panose="02010609060101010101" charset="-122"/>
                <a:sym typeface="+mn-ea"/>
              </a:rPr>
              <a:t>1</a:t>
            </a:r>
            <a:r>
              <a:rPr lang="zh-CN" altLang="en-US" sz="2000" b="1">
                <a:latin typeface="仿宋" panose="02010609060101010101" charset="-122"/>
                <a:ea typeface="仿宋" panose="02010609060101010101" charset="-122"/>
                <a:cs typeface="仿宋" panose="02010609060101010101" charset="-122"/>
                <a:sym typeface="+mn-ea"/>
              </a:rPr>
              <a:t>、依据标准进行数据对接</a:t>
            </a:r>
            <a:endParaRPr lang="zh-CN" altLang="en-US" sz="2000" b="1">
              <a:latin typeface="仿宋" panose="02010609060101010101" charset="-122"/>
              <a:ea typeface="仿宋" panose="02010609060101010101" charset="-122"/>
              <a:cs typeface="仿宋" panose="02010609060101010101" charset="-122"/>
              <a:sym typeface="+mn-ea"/>
            </a:endParaRPr>
          </a:p>
          <a:p>
            <a:pPr algn="l"/>
            <a:r>
              <a:rPr lang="en-US" altLang="zh-CN" sz="2000" b="1">
                <a:latin typeface="仿宋" panose="02010609060101010101" charset="-122"/>
                <a:ea typeface="仿宋" panose="02010609060101010101" charset="-122"/>
                <a:cs typeface="仿宋" panose="02010609060101010101" charset="-122"/>
                <a:sym typeface="+mn-ea"/>
              </a:rPr>
              <a:t>2</a:t>
            </a:r>
            <a:r>
              <a:rPr lang="zh-CN" altLang="en-US" sz="2000" b="1">
                <a:latin typeface="仿宋" panose="02010609060101010101" charset="-122"/>
                <a:ea typeface="仿宋" panose="02010609060101010101" charset="-122"/>
                <a:cs typeface="仿宋" panose="02010609060101010101" charset="-122"/>
                <a:sym typeface="+mn-ea"/>
              </a:rPr>
              <a:t>、加强实时互通和数据归集</a:t>
            </a:r>
            <a:endParaRPr lang="zh-CN" altLang="en-US" sz="2000" b="1">
              <a:latin typeface="仿宋" panose="02010609060101010101" charset="-122"/>
              <a:ea typeface="仿宋" panose="02010609060101010101" charset="-122"/>
              <a:cs typeface="仿宋" panose="02010609060101010101" charset="-122"/>
              <a:sym typeface="+mn-ea"/>
            </a:endParaRPr>
          </a:p>
        </p:txBody>
      </p:sp>
      <p:sp>
        <p:nvSpPr>
          <p:cNvPr id="83" name="椭圆 82"/>
          <p:cNvSpPr/>
          <p:nvPr/>
        </p:nvSpPr>
        <p:spPr>
          <a:xfrm>
            <a:off x="6367145" y="4226560"/>
            <a:ext cx="205105" cy="205105"/>
          </a:xfrm>
          <a:prstGeom prst="ellipse">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6458585" y="4307205"/>
            <a:ext cx="292100" cy="760730"/>
          </a:xfrm>
          <a:prstGeom prst="line">
            <a:avLst/>
          </a:prstGeom>
          <a:ln w="25400">
            <a:solidFill>
              <a:srgbClr val="757677"/>
            </a:solidFill>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5673725" y="5097145"/>
            <a:ext cx="4011930" cy="706755"/>
          </a:xfrm>
          <a:prstGeom prst="rect">
            <a:avLst/>
          </a:prstGeom>
          <a:noFill/>
        </p:spPr>
        <p:txBody>
          <a:bodyPr wrap="none" rtlCol="0" anchor="t">
            <a:spAutoFit/>
          </a:bodyPr>
          <a:lstStyle/>
          <a:p>
            <a:pPr lvl="0" algn="l">
              <a:buClrTx/>
              <a:buSzTx/>
              <a:buFontTx/>
            </a:pPr>
            <a:r>
              <a:rPr lang="zh-CN" altLang="en-US" sz="2000" b="1">
                <a:latin typeface="仿宋" panose="02010609060101010101" charset="-122"/>
                <a:ea typeface="仿宋" panose="02010609060101010101" charset="-122"/>
                <a:cs typeface="仿宋" panose="02010609060101010101" charset="-122"/>
                <a:sym typeface="+mn-ea"/>
              </a:rPr>
              <a:t>专用账户开户银行</a:t>
            </a:r>
            <a:endParaRPr lang="en-US" altLang="zh-CN" sz="2000" b="1">
              <a:latin typeface="仿宋" panose="02010609060101010101" charset="-122"/>
              <a:ea typeface="仿宋" panose="02010609060101010101" charset="-122"/>
              <a:cs typeface="仿宋" panose="02010609060101010101" charset="-122"/>
              <a:sym typeface="+mn-ea"/>
            </a:endParaRPr>
          </a:p>
          <a:p>
            <a:pPr lvl="0" algn="l">
              <a:buClrTx/>
              <a:buSzTx/>
              <a:buFontTx/>
            </a:pPr>
            <a:r>
              <a:rPr lang="en-US" altLang="zh-CN" sz="2000" b="1">
                <a:latin typeface="仿宋" panose="02010609060101010101" charset="-122"/>
                <a:ea typeface="仿宋" panose="02010609060101010101" charset="-122"/>
                <a:cs typeface="仿宋" panose="02010609060101010101" charset="-122"/>
                <a:sym typeface="+mn-ea"/>
              </a:rPr>
              <a:t>自行开发农民工工资数据对接系统</a:t>
            </a:r>
            <a:endParaRPr lang="en-US" altLang="zh-CN" sz="2000" b="1">
              <a:latin typeface="仿宋" panose="02010609060101010101" charset="-122"/>
              <a:ea typeface="仿宋" panose="02010609060101010101" charset="-122"/>
              <a:cs typeface="仿宋" panose="02010609060101010101" charset="-122"/>
              <a:sym typeface="+mn-ea"/>
            </a:endParaRPr>
          </a:p>
        </p:txBody>
      </p:sp>
      <p:cxnSp>
        <p:nvCxnSpPr>
          <p:cNvPr id="88" name="直接连接符 87"/>
          <p:cNvCxnSpPr/>
          <p:nvPr/>
        </p:nvCxnSpPr>
        <p:spPr>
          <a:xfrm>
            <a:off x="5838825" y="5067935"/>
            <a:ext cx="3651250" cy="0"/>
          </a:xfrm>
          <a:prstGeom prst="line">
            <a:avLst/>
          </a:prstGeom>
          <a:ln w="25400">
            <a:solidFill>
              <a:srgbClr val="757677"/>
            </a:solidFill>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127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6</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工资支付监控预警</a:t>
            </a:r>
            <a:endParaRPr lang="zh-CN" altLang="en-US" sz="3200" b="1"/>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405" y="1042035"/>
            <a:ext cx="4923155" cy="5539105"/>
          </a:xfrm>
          <a:prstGeom prst="rect">
            <a:avLst/>
          </a:prstGeom>
          <a:noFill/>
        </p:spPr>
        <p:txBody>
          <a:bodyPr wrap="square" rtlCol="0" anchor="t">
            <a:spAutoFit/>
          </a:bodyPr>
          <a:lstStyle/>
          <a:p>
            <a:pPr algn="l" fontAlgn="auto">
              <a:lnSpc>
                <a:spcPct val="150000"/>
              </a:lnSpc>
            </a:pPr>
            <a:r>
              <a:rPr lang="en-US" altLang="zh-CN" sz="2000" b="1">
                <a:latin typeface="仿宋" panose="02010609060101010101" charset="-122"/>
                <a:ea typeface="仿宋" panose="02010609060101010101" charset="-122"/>
                <a:cs typeface="仿宋" panose="02010609060101010101" charset="-122"/>
                <a:sym typeface="+mn-ea"/>
              </a:rPr>
              <a:t>    </a:t>
            </a:r>
            <a:r>
              <a:rPr lang="zh-CN" altLang="en-US" sz="2000" b="1">
                <a:latin typeface="仿宋" panose="02010609060101010101" charset="-122"/>
                <a:ea typeface="仿宋" panose="02010609060101010101" charset="-122"/>
                <a:cs typeface="仿宋" panose="02010609060101010101" charset="-122"/>
                <a:sym typeface="+mn-ea"/>
              </a:rPr>
              <a:t>专用账户开户银行应当申请上海市建设市场管理信息平台政务外网网络访问，通过上海市大数据中心按月对接相关数据，与建设管理部门实现互联互通、协同监管。</a:t>
            </a:r>
            <a:endParaRPr lang="zh-CN" altLang="en-US" sz="2000" b="1">
              <a:latin typeface="仿宋" panose="02010609060101010101" charset="-122"/>
              <a:ea typeface="仿宋" panose="02010609060101010101" charset="-122"/>
              <a:cs typeface="仿宋" panose="02010609060101010101" charset="-122"/>
              <a:sym typeface="+mn-ea"/>
            </a:endParaRPr>
          </a:p>
          <a:p>
            <a:pPr algn="l" fontAlgn="auto">
              <a:lnSpc>
                <a:spcPct val="150000"/>
              </a:lnSpc>
            </a:pPr>
            <a:endParaRPr lang="zh-CN" altLang="en-US" sz="1600" b="1">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en-US" altLang="zh-CN" sz="2000" b="1">
                <a:latin typeface="仿宋" panose="02010609060101010101" charset="-122"/>
                <a:ea typeface="仿宋" panose="02010609060101010101" charset="-122"/>
                <a:cs typeface="仿宋" panose="02010609060101010101" charset="-122"/>
                <a:sym typeface="+mn-ea"/>
              </a:rPr>
              <a:t>    </a:t>
            </a:r>
            <a:r>
              <a:rPr lang="zh-CN" altLang="en-US" sz="2000" b="1">
                <a:latin typeface="仿宋" panose="02010609060101010101" charset="-122"/>
                <a:ea typeface="仿宋" panose="02010609060101010101" charset="-122"/>
                <a:cs typeface="仿宋" panose="02010609060101010101" charset="-122"/>
                <a:sym typeface="+mn-ea"/>
              </a:rPr>
              <a:t>申请流程详见本市建设工程实名制管理系统“银行文档”中《上海市建筑工程施工现场实名制信息系统银行专户信息对接技术规范》。</a:t>
            </a:r>
            <a:endParaRPr lang="zh-CN" altLang="en-US" sz="2000" b="1">
              <a:latin typeface="仿宋" panose="02010609060101010101" charset="-122"/>
              <a:ea typeface="仿宋" panose="02010609060101010101" charset="-122"/>
              <a:cs typeface="仿宋" panose="02010609060101010101" charset="-122"/>
              <a:sym typeface="+mn-ea"/>
            </a:endParaRPr>
          </a:p>
          <a:p>
            <a:pPr algn="l" fontAlgn="auto">
              <a:lnSpc>
                <a:spcPct val="150000"/>
              </a:lnSpc>
            </a:pPr>
            <a:endParaRPr lang="zh-CN" altLang="en-US" sz="2000" b="1">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000" b="1">
                <a:latin typeface="仿宋" panose="02010609060101010101" charset="-122"/>
                <a:ea typeface="仿宋" panose="02010609060101010101" charset="-122"/>
                <a:cs typeface="仿宋" panose="02010609060101010101" charset="-122"/>
                <a:sym typeface="+mn-ea"/>
              </a:rPr>
              <a:t>注：相关具体内容可咨询委行政服务中心信息科和大数据中心。</a:t>
            </a:r>
            <a:endParaRPr lang="zh-CN" altLang="en-US" sz="2000" b="1">
              <a:latin typeface="仿宋" panose="02010609060101010101" charset="-122"/>
              <a:ea typeface="仿宋" panose="02010609060101010101" charset="-122"/>
              <a:cs typeface="仿宋" panose="02010609060101010101" charset="-122"/>
              <a:sym typeface="+mn-ea"/>
            </a:endParaRPr>
          </a:p>
        </p:txBody>
      </p:sp>
      <p:pic>
        <p:nvPicPr>
          <p:cNvPr id="69" name="图片 68"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6262370" y="1443990"/>
            <a:ext cx="914400" cy="914400"/>
          </a:xfrm>
          <a:prstGeom prst="rect">
            <a:avLst/>
          </a:prstGeom>
        </p:spPr>
      </p:pic>
      <p:pic>
        <p:nvPicPr>
          <p:cNvPr id="70" name="图片 69"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10008870" y="1437005"/>
            <a:ext cx="914400" cy="914400"/>
          </a:xfrm>
          <a:prstGeom prst="rect">
            <a:avLst/>
          </a:prstGeom>
        </p:spPr>
      </p:pic>
      <p:sp>
        <p:nvSpPr>
          <p:cNvPr id="71" name="文本框 70"/>
          <p:cNvSpPr txBox="1"/>
          <p:nvPr/>
        </p:nvSpPr>
        <p:spPr>
          <a:xfrm>
            <a:off x="5607050" y="2351405"/>
            <a:ext cx="2225040" cy="398780"/>
          </a:xfrm>
          <a:prstGeom prst="rect">
            <a:avLst/>
          </a:prstGeom>
          <a:noFill/>
        </p:spPr>
        <p:txBody>
          <a:bodyPr wrap="none" rtlCol="0" anchor="t">
            <a:spAutoFit/>
          </a:bodyPr>
          <a:lstStyle/>
          <a:p>
            <a:r>
              <a:rPr lang="zh-CN" altLang="en-US" sz="2000" b="1">
                <a:latin typeface="黑体" panose="02010609060101010101" charset="-122"/>
                <a:ea typeface="黑体" panose="02010609060101010101" charset="-122"/>
                <a:cs typeface="仿宋" panose="02010609060101010101" charset="-122"/>
                <a:sym typeface="+mn-ea"/>
              </a:rPr>
              <a:t>专用账户开户银行</a:t>
            </a:r>
            <a:endParaRPr lang="zh-CN" altLang="en-US" sz="2000" b="1">
              <a:latin typeface="黑体" panose="02010609060101010101" charset="-122"/>
              <a:ea typeface="黑体" panose="02010609060101010101" charset="-122"/>
              <a:cs typeface="仿宋" panose="02010609060101010101" charset="-122"/>
              <a:sym typeface="+mn-ea"/>
            </a:endParaRPr>
          </a:p>
        </p:txBody>
      </p:sp>
      <p:sp>
        <p:nvSpPr>
          <p:cNvPr id="72" name="文本框 71"/>
          <p:cNvSpPr txBox="1"/>
          <p:nvPr/>
        </p:nvSpPr>
        <p:spPr>
          <a:xfrm>
            <a:off x="9353550" y="2358390"/>
            <a:ext cx="2608580" cy="706755"/>
          </a:xfrm>
          <a:prstGeom prst="rect">
            <a:avLst/>
          </a:prstGeom>
          <a:noFill/>
        </p:spPr>
        <p:txBody>
          <a:bodyPr wrap="square" rtlCol="0" anchor="t">
            <a:spAutoFit/>
          </a:bodyPr>
          <a:lstStyle/>
          <a:p>
            <a:pPr lvl="0" algn="ctr">
              <a:buClrTx/>
              <a:buSzTx/>
              <a:buFontTx/>
            </a:pPr>
            <a:r>
              <a:rPr lang="zh-CN" altLang="en-US" sz="2000" b="1">
                <a:latin typeface="黑体" panose="02010609060101010101" charset="-122"/>
                <a:ea typeface="黑体" panose="02010609060101010101" charset="-122"/>
                <a:cs typeface="仿宋" panose="02010609060101010101" charset="-122"/>
                <a:sym typeface="+mn-ea"/>
              </a:rPr>
              <a:t>本市建设工程实名制管理系统</a:t>
            </a:r>
            <a:endParaRPr lang="zh-CN" altLang="en-US" sz="2000" b="1">
              <a:latin typeface="黑体" panose="02010609060101010101" charset="-122"/>
              <a:ea typeface="黑体" panose="02010609060101010101" charset="-122"/>
              <a:cs typeface="仿宋" panose="02010609060101010101" charset="-122"/>
              <a:sym typeface="+mn-ea"/>
            </a:endParaRPr>
          </a:p>
        </p:txBody>
      </p:sp>
      <p:pic>
        <p:nvPicPr>
          <p:cNvPr id="80" name="图片 79" descr="303b32303039333134343bbcfdcdb7"/>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8135620" y="1575435"/>
            <a:ext cx="914400" cy="914400"/>
          </a:xfrm>
          <a:prstGeom prst="rect">
            <a:avLst/>
          </a:prstGeom>
        </p:spPr>
      </p:pic>
      <p:sp>
        <p:nvSpPr>
          <p:cNvPr id="81" name="文本框 80"/>
          <p:cNvSpPr txBox="1"/>
          <p:nvPr/>
        </p:nvSpPr>
        <p:spPr>
          <a:xfrm>
            <a:off x="7191375" y="4822825"/>
            <a:ext cx="4785360" cy="1630045"/>
          </a:xfrm>
          <a:prstGeom prst="rect">
            <a:avLst/>
          </a:prstGeom>
          <a:noFill/>
        </p:spPr>
        <p:txBody>
          <a:bodyPr wrap="square" rtlCol="0" anchor="t">
            <a:spAutoFit/>
          </a:bodyPr>
          <a:lstStyle/>
          <a:p>
            <a:pPr algn="l"/>
            <a:r>
              <a:rPr lang="zh-CN" altLang="en-US" sz="2000" b="1">
                <a:latin typeface="仿宋" panose="02010609060101010101" charset="-122"/>
                <a:ea typeface="仿宋" panose="02010609060101010101" charset="-122"/>
                <a:cs typeface="仿宋" panose="02010609060101010101" charset="-122"/>
                <a:sym typeface="+mn-ea"/>
              </a:rPr>
              <a:t>专用账户开户银行需完成工作：</a:t>
            </a:r>
            <a:endParaRPr lang="zh-CN" altLang="en-US" sz="2000" b="1">
              <a:latin typeface="仿宋" panose="02010609060101010101" charset="-122"/>
              <a:ea typeface="仿宋" panose="02010609060101010101" charset="-122"/>
              <a:cs typeface="仿宋" panose="02010609060101010101" charset="-122"/>
              <a:sym typeface="+mn-ea"/>
            </a:endParaRPr>
          </a:p>
          <a:p>
            <a:pPr algn="l"/>
            <a:r>
              <a:rPr lang="en-US" altLang="zh-CN" sz="2000" b="1">
                <a:latin typeface="仿宋" panose="02010609060101010101" charset="-122"/>
                <a:ea typeface="仿宋" panose="02010609060101010101" charset="-122"/>
                <a:cs typeface="仿宋" panose="02010609060101010101" charset="-122"/>
                <a:sym typeface="+mn-ea"/>
              </a:rPr>
              <a:t>1</a:t>
            </a:r>
            <a:r>
              <a:rPr lang="zh-CN" altLang="en-US" sz="2000" b="1">
                <a:latin typeface="仿宋" panose="02010609060101010101" charset="-122"/>
                <a:ea typeface="仿宋" panose="02010609060101010101" charset="-122"/>
                <a:cs typeface="仿宋" panose="02010609060101010101" charset="-122"/>
                <a:sym typeface="+mn-ea"/>
              </a:rPr>
              <a:t>、申请上海市建设市场管理信息平台政务外网网络访问</a:t>
            </a:r>
            <a:endParaRPr lang="zh-CN" altLang="en-US" sz="2000" b="1">
              <a:latin typeface="仿宋" panose="02010609060101010101" charset="-122"/>
              <a:ea typeface="仿宋" panose="02010609060101010101" charset="-122"/>
              <a:cs typeface="仿宋" panose="02010609060101010101" charset="-122"/>
              <a:sym typeface="+mn-ea"/>
            </a:endParaRPr>
          </a:p>
          <a:p>
            <a:pPr algn="l"/>
            <a:r>
              <a:rPr lang="en-US" altLang="zh-CN" sz="2000" b="1">
                <a:latin typeface="仿宋" panose="02010609060101010101" charset="-122"/>
                <a:ea typeface="仿宋" panose="02010609060101010101" charset="-122"/>
                <a:cs typeface="仿宋" panose="02010609060101010101" charset="-122"/>
                <a:sym typeface="+mn-ea"/>
              </a:rPr>
              <a:t>2</a:t>
            </a:r>
            <a:r>
              <a:rPr lang="zh-CN" altLang="en-US" sz="2000" b="1">
                <a:latin typeface="仿宋" panose="02010609060101010101" charset="-122"/>
                <a:ea typeface="仿宋" panose="02010609060101010101" charset="-122"/>
                <a:cs typeface="仿宋" panose="02010609060101010101" charset="-122"/>
                <a:sym typeface="+mn-ea"/>
              </a:rPr>
              <a:t>、通过上海市大数据中心按月对接相关数据</a:t>
            </a:r>
            <a:endParaRPr lang="zh-CN" altLang="en-US" sz="2000" b="1">
              <a:latin typeface="仿宋" panose="02010609060101010101" charset="-122"/>
              <a:ea typeface="仿宋" panose="02010609060101010101" charset="-122"/>
              <a:cs typeface="仿宋" panose="02010609060101010101" charset="-122"/>
              <a:sym typeface="+mn-ea"/>
            </a:endParaRPr>
          </a:p>
        </p:txBody>
      </p:sp>
      <p:pic>
        <p:nvPicPr>
          <p:cNvPr id="3" name="图片 2" descr="303b32313537373432383bb7c5b4f3beb5"/>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8230870" y="3274695"/>
            <a:ext cx="723900" cy="723900"/>
          </a:xfrm>
          <a:prstGeom prst="rect">
            <a:avLst/>
          </a:prstGeom>
        </p:spPr>
      </p:pic>
      <p:cxnSp>
        <p:nvCxnSpPr>
          <p:cNvPr id="7" name="直接连接符 6"/>
          <p:cNvCxnSpPr/>
          <p:nvPr/>
        </p:nvCxnSpPr>
        <p:spPr>
          <a:xfrm flipH="1">
            <a:off x="8582660" y="2548255"/>
            <a:ext cx="10160" cy="668020"/>
          </a:xfrm>
          <a:prstGeom prst="line">
            <a:avLst/>
          </a:prstGeom>
          <a:ln w="63500">
            <a:solidFill>
              <a:srgbClr val="4F5A6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587740" y="4114165"/>
            <a:ext cx="10160" cy="668020"/>
          </a:xfrm>
          <a:prstGeom prst="line">
            <a:avLst/>
          </a:prstGeom>
          <a:ln w="63500">
            <a:solidFill>
              <a:srgbClr val="4F5A66"/>
            </a:solidFill>
          </a:ln>
        </p:spPr>
        <p:style>
          <a:lnRef idx="1">
            <a:schemeClr val="accent1"/>
          </a:lnRef>
          <a:fillRef idx="0">
            <a:schemeClr val="accent1"/>
          </a:fillRef>
          <a:effectRef idx="0">
            <a:schemeClr val="accent1"/>
          </a:effectRef>
          <a:fontRef idx="minor">
            <a:schemeClr val="tx1"/>
          </a:fontRef>
        </p:style>
      </p:cxnSp>
      <p:pic>
        <p:nvPicPr>
          <p:cNvPr id="9" name="图片 8" descr="32303236333539393b32303236353031373bb7fecef1c6f7"/>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174740" y="5272405"/>
            <a:ext cx="731520" cy="731520"/>
          </a:xfrm>
          <a:prstGeom prst="rect">
            <a:avLst/>
          </a:prstGeom>
        </p:spPr>
      </p:pic>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1</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19" name="文本框 18"/>
          <p:cNvSpPr txBox="1"/>
          <p:nvPr/>
        </p:nvSpPr>
        <p:spPr>
          <a:xfrm>
            <a:off x="5283835" y="3062605"/>
            <a:ext cx="5194300" cy="1106805"/>
          </a:xfrm>
          <a:prstGeom prst="rect">
            <a:avLst/>
          </a:prstGeom>
          <a:noFill/>
        </p:spPr>
        <p:txBody>
          <a:bodyPr wrap="square" rtlCol="0">
            <a:spAutoFit/>
          </a:bodyPr>
          <a:lstStyle/>
          <a:p>
            <a:pPr algn="just"/>
            <a:r>
              <a:rPr lang="zh-CN" altLang="zh-CN" sz="6600" b="1" spc="300" dirty="0">
                <a:solidFill>
                  <a:schemeClr val="tx1"/>
                </a:solidFill>
                <a:latin typeface="楷体" panose="02010609060101010101" charset="-122"/>
                <a:ea typeface="楷体" panose="02010609060101010101" charset="-122"/>
                <a:cs typeface="阿里巴巴普惠体" panose="00020600040101010101" pitchFamily="18" charset="-122"/>
                <a:sym typeface="+mn-ea"/>
              </a:rPr>
              <a:t>背景</a:t>
            </a:r>
            <a:endParaRPr lang="zh-CN" altLang="zh-CN" sz="6600" b="1" spc="300" dirty="0">
              <a:solidFill>
                <a:schemeClr val="tx1"/>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13335"/>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6</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工资支付监控预警</a:t>
            </a:r>
            <a:endParaRPr lang="zh-CN" altLang="en-US" sz="3200" b="1"/>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405" y="1042035"/>
            <a:ext cx="4923155" cy="5545749"/>
          </a:xfrm>
          <a:prstGeom prst="rect">
            <a:avLst/>
          </a:prstGeom>
          <a:noFill/>
        </p:spPr>
        <p:txBody>
          <a:bodyPr wrap="square" rtlCol="0" anchor="t">
            <a:spAutoFit/>
          </a:bodyPr>
          <a:lstStyle/>
          <a:p>
            <a:pPr algn="l" fontAlgn="auto">
              <a:lnSpc>
                <a:spcPct val="150000"/>
              </a:lnSpc>
            </a:pPr>
            <a:r>
              <a:rPr lang="en-US" altLang="zh-CN" sz="2400" b="1" dirty="0">
                <a:latin typeface="仿宋" panose="02010609060101010101" charset="-122"/>
                <a:ea typeface="仿宋" panose="02010609060101010101" charset="-122"/>
                <a:cs typeface="仿宋" panose="02010609060101010101" charset="-122"/>
                <a:sym typeface="+mn-ea"/>
              </a:rPr>
              <a:t>    </a:t>
            </a:r>
            <a:r>
              <a:rPr lang="zh-CN" altLang="en-US" sz="2400" b="1" dirty="0">
                <a:latin typeface="仿宋" panose="02010609060101010101" charset="-122"/>
                <a:ea typeface="仿宋" panose="02010609060101010101" charset="-122"/>
                <a:cs typeface="仿宋" panose="02010609060101010101" charset="-122"/>
                <a:sym typeface="+mn-ea"/>
              </a:rPr>
              <a:t>本市建设工程实名制管理系统通过专用账户与各开户银行实现数据对接，实施全过程动态监控。</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监控内容主要包括：</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1. 专用账户开立、撤销情况；</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2. 《管理协议》签订情况；</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3. 人工费拨付情况；</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4. 专用账户资金流向和支付情况；</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50000"/>
              </a:lnSpc>
            </a:pPr>
            <a:r>
              <a:rPr lang="zh-CN" altLang="en-US" sz="2400" b="1" dirty="0">
                <a:latin typeface="仿宋" panose="02010609060101010101" charset="-122"/>
                <a:ea typeface="仿宋" panose="02010609060101010101" charset="-122"/>
                <a:cs typeface="仿宋" panose="02010609060101010101" charset="-122"/>
                <a:sym typeface="+mn-ea"/>
              </a:rPr>
              <a:t>    5. 专用账户余额情况。</a:t>
            </a:r>
            <a:endParaRPr lang="zh-CN" altLang="en-US" sz="2400" b="1" dirty="0">
              <a:latin typeface="仿宋" panose="02010609060101010101" charset="-122"/>
              <a:ea typeface="仿宋" panose="02010609060101010101" charset="-122"/>
              <a:cs typeface="仿宋" panose="02010609060101010101" charset="-122"/>
              <a:sym typeface="+mn-ea"/>
            </a:endParaRPr>
          </a:p>
        </p:txBody>
      </p:sp>
      <p:pic>
        <p:nvPicPr>
          <p:cNvPr id="69" name="图片 68"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6276975" y="785495"/>
            <a:ext cx="914400" cy="914400"/>
          </a:xfrm>
          <a:prstGeom prst="rect">
            <a:avLst/>
          </a:prstGeom>
        </p:spPr>
      </p:pic>
      <p:pic>
        <p:nvPicPr>
          <p:cNvPr id="70" name="图片 69"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10023475" y="778510"/>
            <a:ext cx="914400" cy="914400"/>
          </a:xfrm>
          <a:prstGeom prst="rect">
            <a:avLst/>
          </a:prstGeom>
        </p:spPr>
      </p:pic>
      <p:sp>
        <p:nvSpPr>
          <p:cNvPr id="71" name="文本框 70"/>
          <p:cNvSpPr txBox="1"/>
          <p:nvPr/>
        </p:nvSpPr>
        <p:spPr>
          <a:xfrm>
            <a:off x="5621655" y="1692910"/>
            <a:ext cx="2225040" cy="398780"/>
          </a:xfrm>
          <a:prstGeom prst="rect">
            <a:avLst/>
          </a:prstGeom>
          <a:noFill/>
        </p:spPr>
        <p:txBody>
          <a:bodyPr wrap="none" rtlCol="0" anchor="t">
            <a:spAutoFit/>
          </a:bodyPr>
          <a:lstStyle/>
          <a:p>
            <a:r>
              <a:rPr lang="zh-CN" altLang="en-US" sz="2000" b="1">
                <a:latin typeface="黑体" panose="02010609060101010101" charset="-122"/>
                <a:ea typeface="黑体" panose="02010609060101010101" charset="-122"/>
                <a:cs typeface="仿宋" panose="02010609060101010101" charset="-122"/>
                <a:sym typeface="+mn-ea"/>
              </a:rPr>
              <a:t>专用账户开户银行</a:t>
            </a:r>
            <a:endParaRPr lang="zh-CN" altLang="en-US" sz="2000" b="1">
              <a:latin typeface="黑体" panose="02010609060101010101" charset="-122"/>
              <a:ea typeface="黑体" panose="02010609060101010101" charset="-122"/>
              <a:cs typeface="仿宋" panose="02010609060101010101" charset="-122"/>
              <a:sym typeface="+mn-ea"/>
            </a:endParaRPr>
          </a:p>
        </p:txBody>
      </p:sp>
      <p:sp>
        <p:nvSpPr>
          <p:cNvPr id="72" name="文本框 71"/>
          <p:cNvSpPr txBox="1"/>
          <p:nvPr/>
        </p:nvSpPr>
        <p:spPr>
          <a:xfrm>
            <a:off x="9368155" y="1699895"/>
            <a:ext cx="2608580" cy="706755"/>
          </a:xfrm>
          <a:prstGeom prst="rect">
            <a:avLst/>
          </a:prstGeom>
          <a:noFill/>
        </p:spPr>
        <p:txBody>
          <a:bodyPr wrap="square" rtlCol="0" anchor="t">
            <a:spAutoFit/>
          </a:bodyPr>
          <a:lstStyle/>
          <a:p>
            <a:pPr lvl="0" algn="ctr">
              <a:buClrTx/>
              <a:buSzTx/>
              <a:buFontTx/>
            </a:pPr>
            <a:r>
              <a:rPr lang="zh-CN" altLang="en-US" sz="2000" b="1">
                <a:latin typeface="黑体" panose="02010609060101010101" charset="-122"/>
                <a:ea typeface="黑体" panose="02010609060101010101" charset="-122"/>
                <a:cs typeface="仿宋" panose="02010609060101010101" charset="-122"/>
                <a:sym typeface="+mn-ea"/>
              </a:rPr>
              <a:t>本市建设工程实名制管理系统</a:t>
            </a:r>
            <a:endParaRPr lang="zh-CN" altLang="en-US" sz="2000" b="1">
              <a:latin typeface="黑体" panose="02010609060101010101" charset="-122"/>
              <a:ea typeface="黑体" panose="02010609060101010101" charset="-122"/>
              <a:cs typeface="仿宋" panose="02010609060101010101" charset="-122"/>
              <a:sym typeface="+mn-ea"/>
            </a:endParaRPr>
          </a:p>
        </p:txBody>
      </p:sp>
      <p:pic>
        <p:nvPicPr>
          <p:cNvPr id="80" name="图片 79" descr="303b32303039333134343bbcfdcdb7"/>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rot="10800000">
            <a:off x="8150225" y="916940"/>
            <a:ext cx="914400" cy="914400"/>
          </a:xfrm>
          <a:prstGeom prst="rect">
            <a:avLst/>
          </a:prstGeom>
        </p:spPr>
      </p:pic>
      <p:sp>
        <p:nvSpPr>
          <p:cNvPr id="81" name="文本框 80"/>
          <p:cNvSpPr txBox="1"/>
          <p:nvPr/>
        </p:nvSpPr>
        <p:spPr>
          <a:xfrm>
            <a:off x="7205980" y="4164330"/>
            <a:ext cx="4785360" cy="2245360"/>
          </a:xfrm>
          <a:prstGeom prst="rect">
            <a:avLst/>
          </a:prstGeom>
          <a:noFill/>
        </p:spPr>
        <p:txBody>
          <a:bodyPr wrap="square" rtlCol="0" anchor="t">
            <a:spAutoFit/>
          </a:bodyPr>
          <a:lstStyle/>
          <a:p>
            <a:pPr algn="l"/>
            <a:r>
              <a:rPr lang="zh-CN" altLang="en-US" sz="2000" b="1" dirty="0">
                <a:latin typeface="仿宋" panose="02010609060101010101" charset="-122"/>
                <a:ea typeface="仿宋" panose="02010609060101010101" charset="-122"/>
                <a:cs typeface="仿宋" panose="02010609060101010101" charset="-122"/>
                <a:sym typeface="+mn-ea"/>
              </a:rPr>
              <a:t>本市建设工程实名制管理系统</a:t>
            </a:r>
            <a:r>
              <a:rPr lang="zh-CN" altLang="en-US" sz="2000" b="1" dirty="0">
                <a:solidFill>
                  <a:srgbClr val="0070C0"/>
                </a:solidFill>
                <a:latin typeface="仿宋" panose="02010609060101010101" charset="-122"/>
                <a:ea typeface="仿宋" panose="02010609060101010101" charset="-122"/>
                <a:cs typeface="仿宋" panose="02010609060101010101" charset="-122"/>
                <a:sym typeface="+mn-ea"/>
              </a:rPr>
              <a:t>动态监控</a:t>
            </a:r>
            <a:r>
              <a:rPr lang="zh-CN" altLang="en-US" sz="2000" b="1" dirty="0">
                <a:latin typeface="仿宋" panose="02010609060101010101" charset="-122"/>
                <a:ea typeface="仿宋" panose="02010609060101010101" charset="-122"/>
                <a:cs typeface="仿宋" panose="02010609060101010101" charset="-122"/>
                <a:sym typeface="+mn-ea"/>
              </a:rPr>
              <a:t>主要内容：</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1</a:t>
            </a:r>
            <a:r>
              <a:rPr lang="zh-CN" altLang="en-US" sz="2000" b="1" dirty="0">
                <a:latin typeface="仿宋" panose="02010609060101010101" charset="-122"/>
                <a:ea typeface="仿宋" panose="02010609060101010101" charset="-122"/>
                <a:cs typeface="仿宋" panose="02010609060101010101" charset="-122"/>
                <a:sym typeface="+mn-ea"/>
              </a:rPr>
              <a:t>、专用账户开立、撤销情况；</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2</a:t>
            </a:r>
            <a:r>
              <a:rPr lang="zh-CN" altLang="en-US" sz="2000" b="1" dirty="0">
                <a:latin typeface="仿宋" panose="02010609060101010101" charset="-122"/>
                <a:ea typeface="仿宋" panose="02010609060101010101" charset="-122"/>
                <a:cs typeface="仿宋" panose="02010609060101010101" charset="-122"/>
                <a:sym typeface="+mn-ea"/>
              </a:rPr>
              <a:t>、《管理协议》签订情况；</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3</a:t>
            </a:r>
            <a:r>
              <a:rPr lang="zh-CN" altLang="en-US" sz="2000" b="1" dirty="0">
                <a:latin typeface="仿宋" panose="02010609060101010101" charset="-122"/>
                <a:ea typeface="仿宋" panose="02010609060101010101" charset="-122"/>
                <a:cs typeface="仿宋" panose="02010609060101010101" charset="-122"/>
                <a:sym typeface="+mn-ea"/>
              </a:rPr>
              <a:t>、人工费拨付情况；</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4</a:t>
            </a:r>
            <a:r>
              <a:rPr lang="zh-CN" altLang="en-US" sz="2000" b="1" dirty="0">
                <a:latin typeface="仿宋" panose="02010609060101010101" charset="-122"/>
                <a:ea typeface="仿宋" panose="02010609060101010101" charset="-122"/>
                <a:cs typeface="仿宋" panose="02010609060101010101" charset="-122"/>
                <a:sym typeface="+mn-ea"/>
              </a:rPr>
              <a:t>、专用账户资金流向和支付情况；</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5</a:t>
            </a:r>
            <a:r>
              <a:rPr lang="zh-CN" altLang="en-US" sz="2000" b="1" dirty="0">
                <a:latin typeface="仿宋" panose="02010609060101010101" charset="-122"/>
                <a:ea typeface="仿宋" panose="02010609060101010101" charset="-122"/>
                <a:cs typeface="仿宋" panose="02010609060101010101" charset="-122"/>
                <a:sym typeface="+mn-ea"/>
              </a:rPr>
              <a:t>、专用账户余额情况。</a:t>
            </a:r>
            <a:endParaRPr lang="zh-CN" altLang="en-US" sz="2000" b="1" dirty="0">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8597265" y="1889760"/>
            <a:ext cx="10160" cy="668020"/>
          </a:xfrm>
          <a:prstGeom prst="line">
            <a:avLst/>
          </a:prstGeom>
          <a:ln w="63500">
            <a:solidFill>
              <a:srgbClr val="4F5A6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602345" y="3455670"/>
            <a:ext cx="10160" cy="668020"/>
          </a:xfrm>
          <a:prstGeom prst="line">
            <a:avLst/>
          </a:prstGeom>
          <a:ln w="63500">
            <a:solidFill>
              <a:srgbClr val="4F5A66"/>
            </a:solidFill>
          </a:ln>
        </p:spPr>
        <p:style>
          <a:lnRef idx="1">
            <a:schemeClr val="accent1"/>
          </a:lnRef>
          <a:fillRef idx="0">
            <a:schemeClr val="accent1"/>
          </a:fillRef>
          <a:effectRef idx="0">
            <a:schemeClr val="accent1"/>
          </a:effectRef>
          <a:fontRef idx="minor">
            <a:schemeClr val="tx1"/>
          </a:fontRef>
        </p:style>
      </p:cxnSp>
      <p:pic>
        <p:nvPicPr>
          <p:cNvPr id="9" name="图片 8" descr="343435383037333b343532333839303bcdf8d5bed5efb6cf"/>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136005" y="4676140"/>
            <a:ext cx="914400" cy="914400"/>
          </a:xfrm>
          <a:prstGeom prst="rect">
            <a:avLst/>
          </a:prstGeom>
        </p:spPr>
      </p:pic>
      <p:pic>
        <p:nvPicPr>
          <p:cNvPr id="10" name="图片 9" descr="343435333334363b333633363835303bbce0cad3c6f7"/>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382000" y="2665730"/>
            <a:ext cx="682752" cy="682752"/>
          </a:xfrm>
          <a:prstGeom prst="rect">
            <a:avLst/>
          </a:prstGeom>
        </p:spPr>
      </p:pic>
    </p:spTree>
    <p:custDataLst>
      <p:tags r:id="rId10"/>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127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6</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工资支付监控预警</a:t>
            </a:r>
            <a:endParaRPr lang="zh-CN" altLang="en-US" sz="3200" b="1"/>
          </a:p>
        </p:txBody>
      </p:sp>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9405" y="1012825"/>
            <a:ext cx="4923155" cy="5632311"/>
          </a:xfrm>
          <a:prstGeom prst="rect">
            <a:avLst/>
          </a:prstGeom>
          <a:noFill/>
        </p:spPr>
        <p:txBody>
          <a:bodyPr wrap="square" rtlCol="0" anchor="t">
            <a:spAutoFit/>
          </a:bodyPr>
          <a:lstStyle/>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预警情形主要包括：</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1. 未按时开立或者撤销专用账户；</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2. 专用账户开立和《管理协议》签订不匹配；</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3. 未按时拨付人工费、拨付额度与工程合同不匹配、或者人工费支付流向有问题；</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4. 未按月支付农民工工资、工资发放额度与劳动合同签订不匹配、低于本市规定的工资最低标准、或者工资流向有问题；</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5. 专用账户余额不足以支付下月工资；</a:t>
            </a:r>
            <a:endParaRPr lang="zh-CN" altLang="en-US" sz="2400" b="1" dirty="0">
              <a:latin typeface="仿宋" panose="02010609060101010101" charset="-122"/>
              <a:ea typeface="仿宋" panose="02010609060101010101" charset="-122"/>
              <a:cs typeface="仿宋" panose="02010609060101010101" charset="-122"/>
              <a:sym typeface="+mn-ea"/>
            </a:endParaRPr>
          </a:p>
          <a:p>
            <a:pPr algn="l" fontAlgn="auto">
              <a:lnSpc>
                <a:spcPct val="100000"/>
              </a:lnSpc>
            </a:pPr>
            <a:r>
              <a:rPr lang="zh-CN" altLang="en-US" sz="2400" b="1" dirty="0">
                <a:latin typeface="仿宋" panose="02010609060101010101" charset="-122"/>
                <a:ea typeface="仿宋" panose="02010609060101010101" charset="-122"/>
                <a:cs typeface="仿宋" panose="02010609060101010101" charset="-122"/>
                <a:sym typeface="+mn-ea"/>
              </a:rPr>
              <a:t>    6. 其他法定情形。</a:t>
            </a:r>
            <a:endParaRPr lang="zh-CN" altLang="en-US" sz="2400" b="1" dirty="0">
              <a:latin typeface="仿宋" panose="02010609060101010101" charset="-122"/>
              <a:ea typeface="仿宋" panose="02010609060101010101" charset="-122"/>
              <a:cs typeface="仿宋" panose="02010609060101010101" charset="-122"/>
              <a:sym typeface="+mn-ea"/>
            </a:endParaRPr>
          </a:p>
        </p:txBody>
      </p:sp>
      <p:pic>
        <p:nvPicPr>
          <p:cNvPr id="69" name="图片 68"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5882005" y="127000"/>
            <a:ext cx="914400" cy="914400"/>
          </a:xfrm>
          <a:prstGeom prst="rect">
            <a:avLst/>
          </a:prstGeom>
        </p:spPr>
      </p:pic>
      <p:pic>
        <p:nvPicPr>
          <p:cNvPr id="70" name="图片 69" descr="303b32313536303235313bb5e7c4d4"/>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9628505" y="120015"/>
            <a:ext cx="914400" cy="914400"/>
          </a:xfrm>
          <a:prstGeom prst="rect">
            <a:avLst/>
          </a:prstGeom>
        </p:spPr>
      </p:pic>
      <p:sp>
        <p:nvSpPr>
          <p:cNvPr id="71" name="文本框 70"/>
          <p:cNvSpPr txBox="1"/>
          <p:nvPr/>
        </p:nvSpPr>
        <p:spPr>
          <a:xfrm>
            <a:off x="5226685" y="1034415"/>
            <a:ext cx="2225040" cy="398780"/>
          </a:xfrm>
          <a:prstGeom prst="rect">
            <a:avLst/>
          </a:prstGeom>
          <a:noFill/>
        </p:spPr>
        <p:txBody>
          <a:bodyPr wrap="none" rtlCol="0" anchor="t">
            <a:spAutoFit/>
          </a:bodyPr>
          <a:lstStyle/>
          <a:p>
            <a:r>
              <a:rPr lang="zh-CN" altLang="en-US" sz="2000" b="1">
                <a:latin typeface="黑体" panose="02010609060101010101" charset="-122"/>
                <a:ea typeface="黑体" panose="02010609060101010101" charset="-122"/>
                <a:cs typeface="仿宋" panose="02010609060101010101" charset="-122"/>
                <a:sym typeface="+mn-ea"/>
              </a:rPr>
              <a:t>专用账户开户银行</a:t>
            </a:r>
            <a:endParaRPr lang="zh-CN" altLang="en-US" sz="2000" b="1">
              <a:latin typeface="黑体" panose="02010609060101010101" charset="-122"/>
              <a:ea typeface="黑体" panose="02010609060101010101" charset="-122"/>
              <a:cs typeface="仿宋" panose="02010609060101010101" charset="-122"/>
              <a:sym typeface="+mn-ea"/>
            </a:endParaRPr>
          </a:p>
        </p:txBody>
      </p:sp>
      <p:sp>
        <p:nvSpPr>
          <p:cNvPr id="72" name="文本框 71"/>
          <p:cNvSpPr txBox="1"/>
          <p:nvPr/>
        </p:nvSpPr>
        <p:spPr>
          <a:xfrm>
            <a:off x="8973185" y="1041400"/>
            <a:ext cx="2608580" cy="706755"/>
          </a:xfrm>
          <a:prstGeom prst="rect">
            <a:avLst/>
          </a:prstGeom>
          <a:noFill/>
        </p:spPr>
        <p:txBody>
          <a:bodyPr wrap="square" rtlCol="0" anchor="t">
            <a:spAutoFit/>
          </a:bodyPr>
          <a:lstStyle/>
          <a:p>
            <a:pPr lvl="0" algn="ctr">
              <a:buClrTx/>
              <a:buSzTx/>
              <a:buFontTx/>
            </a:pPr>
            <a:r>
              <a:rPr lang="zh-CN" altLang="en-US" sz="2000" b="1">
                <a:latin typeface="黑体" panose="02010609060101010101" charset="-122"/>
                <a:ea typeface="黑体" panose="02010609060101010101" charset="-122"/>
                <a:cs typeface="仿宋" panose="02010609060101010101" charset="-122"/>
                <a:sym typeface="+mn-ea"/>
              </a:rPr>
              <a:t>本市建设工程实名制管理系统</a:t>
            </a:r>
            <a:endParaRPr lang="zh-CN" altLang="en-US" sz="2000" b="1">
              <a:latin typeface="黑体" panose="02010609060101010101" charset="-122"/>
              <a:ea typeface="黑体" panose="02010609060101010101" charset="-122"/>
              <a:cs typeface="仿宋" panose="02010609060101010101" charset="-122"/>
              <a:sym typeface="+mn-ea"/>
            </a:endParaRPr>
          </a:p>
        </p:txBody>
      </p:sp>
      <p:pic>
        <p:nvPicPr>
          <p:cNvPr id="80" name="图片 79" descr="303b32303039333134343bbcfdcdb7"/>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rot="10800000">
            <a:off x="7755255" y="258445"/>
            <a:ext cx="914400" cy="914400"/>
          </a:xfrm>
          <a:prstGeom prst="rect">
            <a:avLst/>
          </a:prstGeom>
        </p:spPr>
      </p:pic>
      <p:sp>
        <p:nvSpPr>
          <p:cNvPr id="81" name="文本框 80"/>
          <p:cNvSpPr txBox="1"/>
          <p:nvPr/>
        </p:nvSpPr>
        <p:spPr>
          <a:xfrm>
            <a:off x="6811010" y="3067685"/>
            <a:ext cx="5194935" cy="3784600"/>
          </a:xfrm>
          <a:prstGeom prst="rect">
            <a:avLst/>
          </a:prstGeom>
          <a:noFill/>
        </p:spPr>
        <p:txBody>
          <a:bodyPr wrap="square" rtlCol="0" anchor="t">
            <a:spAutoFit/>
          </a:bodyPr>
          <a:lstStyle/>
          <a:p>
            <a:pPr algn="l"/>
            <a:r>
              <a:rPr lang="zh-CN" altLang="en-US" sz="2000" b="1" dirty="0">
                <a:latin typeface="仿宋" panose="02010609060101010101" charset="-122"/>
                <a:ea typeface="仿宋" panose="02010609060101010101" charset="-122"/>
                <a:cs typeface="仿宋" panose="02010609060101010101" charset="-122"/>
                <a:sym typeface="+mn-ea"/>
              </a:rPr>
              <a:t>本市建设工程实名制管理系统</a:t>
            </a:r>
            <a:r>
              <a:rPr lang="zh-CN" altLang="en-US" sz="2000" b="1" dirty="0">
                <a:solidFill>
                  <a:srgbClr val="FF0000"/>
                </a:solidFill>
                <a:latin typeface="仿宋" panose="02010609060101010101" charset="-122"/>
                <a:ea typeface="仿宋" panose="02010609060101010101" charset="-122"/>
                <a:cs typeface="仿宋" panose="02010609060101010101" charset="-122"/>
                <a:sym typeface="+mn-ea"/>
              </a:rPr>
              <a:t>预警</a:t>
            </a:r>
            <a:r>
              <a:rPr lang="zh-CN" altLang="en-US" sz="2000" b="1" dirty="0">
                <a:latin typeface="仿宋" panose="02010609060101010101" charset="-122"/>
                <a:ea typeface="仿宋" panose="02010609060101010101" charset="-122"/>
                <a:cs typeface="仿宋" panose="02010609060101010101" charset="-122"/>
                <a:sym typeface="+mn-ea"/>
              </a:rPr>
              <a:t>主要内容：</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1</a:t>
            </a:r>
            <a:r>
              <a:rPr lang="zh-CN" altLang="en-US" sz="2000" b="1" dirty="0">
                <a:latin typeface="仿宋" panose="02010609060101010101" charset="-122"/>
                <a:ea typeface="仿宋" panose="02010609060101010101" charset="-122"/>
                <a:cs typeface="仿宋" panose="02010609060101010101" charset="-122"/>
                <a:sym typeface="+mn-ea"/>
              </a:rPr>
              <a:t>、未按时开立或者撤销专用账户；</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2</a:t>
            </a:r>
            <a:r>
              <a:rPr lang="zh-CN" altLang="en-US" sz="2000" b="1" dirty="0">
                <a:latin typeface="仿宋" panose="02010609060101010101" charset="-122"/>
                <a:ea typeface="仿宋" panose="02010609060101010101" charset="-122"/>
                <a:cs typeface="仿宋" panose="02010609060101010101" charset="-122"/>
                <a:sym typeface="+mn-ea"/>
              </a:rPr>
              <a:t>、专用账户开立和《管理协议》签订不匹配（包括《管理协议》附表中的</a:t>
            </a:r>
            <a:r>
              <a:rPr lang="zh-CN" altLang="zh-CN" sz="2000" b="1" dirty="0">
                <a:latin typeface="仿宋" panose="02010609060101010101" charset="-122"/>
                <a:ea typeface="仿宋" panose="02010609060101010101" charset="-122"/>
                <a:cs typeface="仿宋" panose="02010609060101010101" charset="-122"/>
                <a:sym typeface="+mn-ea"/>
              </a:rPr>
              <a:t>代发分包与合同管理系统总分包不匹配）</a:t>
            </a:r>
            <a:r>
              <a:rPr lang="zh-CN" altLang="en-US" sz="2000" b="1" dirty="0">
                <a:latin typeface="仿宋" panose="02010609060101010101" charset="-122"/>
                <a:ea typeface="仿宋" panose="02010609060101010101" charset="-122"/>
                <a:cs typeface="仿宋" panose="02010609060101010101" charset="-122"/>
                <a:sym typeface="+mn-ea"/>
              </a:rPr>
              <a:t>；</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3</a:t>
            </a:r>
            <a:r>
              <a:rPr lang="zh-CN" altLang="en-US" sz="2000" b="1" dirty="0">
                <a:latin typeface="仿宋" panose="02010609060101010101" charset="-122"/>
                <a:ea typeface="仿宋" panose="02010609060101010101" charset="-122"/>
                <a:cs typeface="仿宋" panose="02010609060101010101" charset="-122"/>
                <a:sym typeface="+mn-ea"/>
              </a:rPr>
              <a:t>、未按时拨付或拨付额度不匹配、人工费支付流向问题；</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4</a:t>
            </a:r>
            <a:r>
              <a:rPr lang="zh-CN" altLang="en-US" sz="2000" b="1" dirty="0">
                <a:latin typeface="仿宋" panose="02010609060101010101" charset="-122"/>
                <a:ea typeface="仿宋" panose="02010609060101010101" charset="-122"/>
                <a:cs typeface="仿宋" panose="02010609060101010101" charset="-122"/>
                <a:sym typeface="+mn-ea"/>
              </a:rPr>
              <a:t>、未按月支付工资或发放额度低于最低标准（不匹配）、工资发放人员与考勤人员不匹配、工资流向问题；</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5</a:t>
            </a:r>
            <a:r>
              <a:rPr lang="zh-CN" altLang="en-US" sz="2000" b="1" dirty="0">
                <a:latin typeface="仿宋" panose="02010609060101010101" charset="-122"/>
                <a:ea typeface="仿宋" panose="02010609060101010101" charset="-122"/>
                <a:cs typeface="仿宋" panose="02010609060101010101" charset="-122"/>
                <a:sym typeface="+mn-ea"/>
              </a:rPr>
              <a:t>、专用账户余额不足以支付下月工资；</a:t>
            </a:r>
            <a:endParaRPr lang="zh-CN" altLang="en-US" sz="2000" b="1" dirty="0">
              <a:latin typeface="仿宋" panose="02010609060101010101" charset="-122"/>
              <a:ea typeface="仿宋" panose="02010609060101010101" charset="-122"/>
              <a:cs typeface="仿宋" panose="02010609060101010101" charset="-122"/>
              <a:sym typeface="+mn-ea"/>
            </a:endParaRPr>
          </a:p>
          <a:p>
            <a:pPr algn="l"/>
            <a:r>
              <a:rPr lang="en-US" altLang="zh-CN" sz="2000" b="1" dirty="0">
                <a:latin typeface="仿宋" panose="02010609060101010101" charset="-122"/>
                <a:ea typeface="仿宋" panose="02010609060101010101" charset="-122"/>
                <a:cs typeface="仿宋" panose="02010609060101010101" charset="-122"/>
                <a:sym typeface="+mn-ea"/>
              </a:rPr>
              <a:t>6</a:t>
            </a:r>
            <a:r>
              <a:rPr lang="zh-CN" altLang="en-US" sz="2000" b="1" dirty="0">
                <a:latin typeface="仿宋" panose="02010609060101010101" charset="-122"/>
                <a:ea typeface="仿宋" panose="02010609060101010101" charset="-122"/>
                <a:cs typeface="仿宋" panose="02010609060101010101" charset="-122"/>
                <a:sym typeface="+mn-ea"/>
              </a:rPr>
              <a:t>、其他。</a:t>
            </a:r>
            <a:endParaRPr lang="zh-CN" altLang="en-US" sz="2000" b="1" dirty="0">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8202295" y="1231265"/>
            <a:ext cx="10160" cy="468000"/>
          </a:xfrm>
          <a:prstGeom prst="line">
            <a:avLst/>
          </a:prstGeom>
          <a:ln w="63500">
            <a:solidFill>
              <a:srgbClr val="4F5A6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207375" y="2578100"/>
            <a:ext cx="10160" cy="468000"/>
          </a:xfrm>
          <a:prstGeom prst="line">
            <a:avLst/>
          </a:prstGeom>
          <a:ln w="63500">
            <a:solidFill>
              <a:srgbClr val="4F5A66"/>
            </a:solidFill>
          </a:ln>
        </p:spPr>
        <p:style>
          <a:lnRef idx="1">
            <a:schemeClr val="accent1"/>
          </a:lnRef>
          <a:fillRef idx="0">
            <a:schemeClr val="accent1"/>
          </a:fillRef>
          <a:effectRef idx="0">
            <a:schemeClr val="accent1"/>
          </a:effectRef>
          <a:fontRef idx="minor">
            <a:schemeClr val="tx1"/>
          </a:fontRef>
        </p:style>
      </p:cxnSp>
      <p:pic>
        <p:nvPicPr>
          <p:cNvPr id="5" name="图片 4" descr="343435383130393b343532303637323bbeafb5c6"/>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7871460" y="1793875"/>
            <a:ext cx="682752" cy="682752"/>
          </a:xfrm>
          <a:prstGeom prst="rect">
            <a:avLst/>
          </a:prstGeom>
        </p:spPr>
      </p:pic>
      <p:pic>
        <p:nvPicPr>
          <p:cNvPr id="6" name="图片 5" descr="343435383231393b333633383831373bbeafb2ec"/>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882005" y="4445000"/>
            <a:ext cx="731520" cy="731520"/>
          </a:xfrm>
          <a:prstGeom prst="rect">
            <a:avLst/>
          </a:prstGeom>
        </p:spPr>
      </p:pic>
    </p:spTree>
    <p:custDataLst>
      <p:tags r:id="rId10"/>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lt1"/>
                </a:solidFill>
              </a:rPr>
              <a:t>6</a:t>
            </a:r>
            <a:endParaRPr lang="en-US" altLang="zh-CN" sz="3200" dirty="0">
              <a:solidFill>
                <a:schemeClr val="lt1"/>
              </a:solidFill>
            </a:endParaRPr>
          </a:p>
        </p:txBody>
      </p:sp>
      <p:sp>
        <p:nvSpPr>
          <p:cNvPr id="3" name="文本框 2"/>
          <p:cNvSpPr txBox="1"/>
          <p:nvPr/>
        </p:nvSpPr>
        <p:spPr>
          <a:xfrm>
            <a:off x="573405" y="92075"/>
            <a:ext cx="5688965" cy="583565"/>
          </a:xfrm>
          <a:prstGeom prst="rect">
            <a:avLst/>
          </a:prstGeom>
          <a:noFill/>
        </p:spPr>
        <p:txBody>
          <a:bodyPr wrap="square" rtlCol="0" anchor="t">
            <a:spAutoFit/>
          </a:bodyPr>
          <a:lstStyle/>
          <a:p>
            <a:r>
              <a:rPr lang="zh-CN" altLang="en-US" sz="3200" b="1"/>
              <a:t>工资支付监控预警</a:t>
            </a:r>
            <a:endParaRPr lang="zh-CN" altLang="en-US" sz="3200" b="1"/>
          </a:p>
        </p:txBody>
      </p:sp>
      <p:pic>
        <p:nvPicPr>
          <p:cNvPr id="44" name="图片 43" descr="303b32313538323632343bbeafb5c632"/>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4152321" y="0"/>
            <a:ext cx="609600" cy="609600"/>
          </a:xfrm>
          <a:prstGeom prst="rect">
            <a:avLst/>
          </a:prstGeom>
        </p:spPr>
      </p:pic>
      <p:pic>
        <p:nvPicPr>
          <p:cNvPr id="40" name="内容占位符 3" descr="图示&#10;&#10;描述已自动生成"/>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99596" y="590308"/>
            <a:ext cx="9757458" cy="6099859"/>
          </a:xfrm>
          <a:prstGeom prst="rect">
            <a:avLst/>
          </a:prstGeom>
          <a:noFill/>
          <a:ln>
            <a:noFill/>
          </a:ln>
        </p:spPr>
      </p:pic>
      <p:cxnSp>
        <p:nvCxnSpPr>
          <p:cNvPr id="9" name="直接连接符 8"/>
          <p:cNvCxnSpPr/>
          <p:nvPr/>
        </p:nvCxnSpPr>
        <p:spPr>
          <a:xfrm flipH="1" flipV="1">
            <a:off x="1076446" y="3935392"/>
            <a:ext cx="46298" cy="694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88962" y="3923818"/>
            <a:ext cx="6898511" cy="23149"/>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1377387" y="4004841"/>
            <a:ext cx="6886937" cy="0"/>
          </a:xfrm>
          <a:prstGeom prst="line">
            <a:avLst/>
          </a:prstGeom>
        </p:spPr>
        <p:style>
          <a:lnRef idx="1">
            <a:schemeClr val="dk1"/>
          </a:lnRef>
          <a:fillRef idx="0">
            <a:schemeClr val="dk1"/>
          </a:fillRef>
          <a:effectRef idx="0">
            <a:schemeClr val="dk1"/>
          </a:effectRef>
          <a:fontRef idx="minor">
            <a:schemeClr val="tx1"/>
          </a:fontRef>
        </p:style>
      </p:cxnSp>
    </p:spTree>
    <p:custDataLst>
      <p:tags r:id="rId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13335"/>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6</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dirty="0"/>
              <a:t>工资支付监控预警</a:t>
            </a:r>
            <a:endParaRPr lang="zh-CN" altLang="en-US" sz="3200" b="1" dirty="0"/>
          </a:p>
        </p:txBody>
      </p:sp>
      <p:graphicFrame>
        <p:nvGraphicFramePr>
          <p:cNvPr id="3" name="表格 2"/>
          <p:cNvGraphicFramePr>
            <a:graphicFrameLocks noGrp="1"/>
          </p:cNvGraphicFramePr>
          <p:nvPr>
            <p:custDataLst>
              <p:tags r:id="rId2"/>
            </p:custDataLst>
          </p:nvPr>
        </p:nvGraphicFramePr>
        <p:xfrm>
          <a:off x="516255" y="967740"/>
          <a:ext cx="11304905" cy="5681280"/>
        </p:xfrm>
        <a:graphic>
          <a:graphicData uri="http://schemas.openxmlformats.org/drawingml/2006/table">
            <a:tbl>
              <a:tblPr firstRow="1" bandRow="1">
                <a:tableStyleId>{5C22544A-7EE6-4342-B048-85BDC9FD1C3A}</a:tableStyleId>
              </a:tblPr>
              <a:tblGrid>
                <a:gridCol w="826408"/>
                <a:gridCol w="3507129"/>
                <a:gridCol w="6971368"/>
              </a:tblGrid>
              <a:tr h="720000">
                <a:tc>
                  <a:txBody>
                    <a:bodyPr/>
                    <a:lstStyle/>
                    <a:p>
                      <a:pPr algn="ctr"/>
                      <a:r>
                        <a:rPr lang="zh-CN" altLang="en-US" sz="2400" dirty="0">
                          <a:latin typeface="仿宋" panose="02010609060101010101" charset="-122"/>
                          <a:ea typeface="仿宋" panose="02010609060101010101" charset="-122"/>
                        </a:rPr>
                        <a:t>序号</a:t>
                      </a:r>
                      <a:endParaRPr lang="zh-CN" altLang="en-US" sz="2400" dirty="0">
                        <a:latin typeface="仿宋" panose="02010609060101010101" charset="-122"/>
                        <a:ea typeface="仿宋" panose="02010609060101010101" charset="-122"/>
                      </a:endParaRPr>
                    </a:p>
                  </a:txBody>
                  <a:tcPr anchor="ctr"/>
                </a:tc>
                <a:tc>
                  <a:txBody>
                    <a:bodyPr/>
                    <a:lstStyle/>
                    <a:p>
                      <a:pPr algn="ctr"/>
                      <a:r>
                        <a:rPr lang="zh-CN" altLang="en-US" sz="2400" dirty="0">
                          <a:latin typeface="仿宋" panose="02010609060101010101" charset="-122"/>
                          <a:ea typeface="仿宋" panose="02010609060101010101" charset="-122"/>
                        </a:rPr>
                        <a:t>监控内容</a:t>
                      </a:r>
                      <a:endParaRPr lang="zh-CN" altLang="en-US" sz="2400" dirty="0">
                        <a:latin typeface="仿宋" panose="02010609060101010101" charset="-122"/>
                        <a:ea typeface="仿宋" panose="02010609060101010101" charset="-122"/>
                      </a:endParaRPr>
                    </a:p>
                  </a:txBody>
                  <a:tcPr anchor="ctr"/>
                </a:tc>
                <a:tc>
                  <a:txBody>
                    <a:bodyPr/>
                    <a:lstStyle/>
                    <a:p>
                      <a:pPr algn="ctr"/>
                      <a:r>
                        <a:rPr lang="zh-CN" altLang="en-US" sz="2400" dirty="0">
                          <a:latin typeface="仿宋" panose="02010609060101010101" charset="-122"/>
                          <a:ea typeface="仿宋" panose="02010609060101010101" charset="-122"/>
                        </a:rPr>
                        <a:t>预警情形</a:t>
                      </a:r>
                      <a:endParaRPr lang="zh-CN" altLang="en-US" sz="2400" dirty="0">
                        <a:latin typeface="仿宋" panose="02010609060101010101" charset="-122"/>
                        <a:ea typeface="仿宋" panose="02010609060101010101" charset="-122"/>
                      </a:endParaRPr>
                    </a:p>
                  </a:txBody>
                  <a:tcPr anchor="ctr"/>
                </a:tc>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1</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专用账户开立、撤销情况</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、专用账户未按时开立</a:t>
                      </a:r>
                      <a:endParaRPr lang="zh-CN" altLang="en-US"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、专用账户未及时撤销</a:t>
                      </a:r>
                      <a:endParaRPr lang="zh-CN" altLang="en-US" sz="2000" dirty="0">
                        <a:latin typeface="仿宋" panose="02010609060101010101" charset="-122"/>
                        <a:ea typeface="仿宋" panose="02010609060101010101" charset="-122"/>
                      </a:endParaRPr>
                    </a:p>
                  </a:txBody>
                  <a:tcPr anchor="ctr"/>
                </a:tc>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2</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管理协议</a:t>
                      </a: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签订情况</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b="0" dirty="0">
                          <a:latin typeface="仿宋" panose="02010609060101010101" charset="-122"/>
                          <a:ea typeface="仿宋" panose="02010609060101010101" charset="-122"/>
                          <a:cs typeface="仿宋" panose="02010609060101010101" charset="-122"/>
                          <a:sym typeface="+mn-ea"/>
                        </a:rPr>
                        <a:t>1</a:t>
                      </a:r>
                      <a:r>
                        <a:rPr lang="zh-CN" altLang="en-US" sz="2000" b="0" dirty="0">
                          <a:latin typeface="仿宋" panose="02010609060101010101" charset="-122"/>
                          <a:ea typeface="仿宋" panose="02010609060101010101" charset="-122"/>
                          <a:cs typeface="仿宋" panose="02010609060101010101" charset="-122"/>
                          <a:sym typeface="+mn-ea"/>
                        </a:rPr>
                        <a:t>、</a:t>
                      </a:r>
                      <a:r>
                        <a:rPr lang="zh-CN" altLang="zh-CN" sz="2000" b="0" dirty="0">
                          <a:latin typeface="仿宋" panose="02010609060101010101" charset="-122"/>
                          <a:ea typeface="仿宋" panose="02010609060101010101" charset="-122"/>
                          <a:cs typeface="仿宋" panose="02010609060101010101" charset="-122"/>
                          <a:sym typeface="+mn-ea"/>
                        </a:rPr>
                        <a:t>专用账户开立</a:t>
                      </a:r>
                      <a:r>
                        <a:rPr lang="zh-CN" altLang="en-US" sz="2000" b="0" dirty="0">
                          <a:latin typeface="仿宋" panose="02010609060101010101" charset="-122"/>
                          <a:ea typeface="仿宋" panose="02010609060101010101" charset="-122"/>
                          <a:cs typeface="仿宋" panose="02010609060101010101" charset="-122"/>
                          <a:sym typeface="+mn-ea"/>
                        </a:rPr>
                        <a:t>单位、分包单位</a:t>
                      </a:r>
                      <a:r>
                        <a:rPr lang="zh-CN" altLang="zh-CN" sz="2000" b="0" dirty="0">
                          <a:latin typeface="仿宋" panose="02010609060101010101" charset="-122"/>
                          <a:ea typeface="仿宋" panose="02010609060101010101" charset="-122"/>
                          <a:cs typeface="仿宋" panose="02010609060101010101" charset="-122"/>
                          <a:sym typeface="+mn-ea"/>
                        </a:rPr>
                        <a:t>和《管理协议》签订不匹配</a:t>
                      </a:r>
                      <a:endParaRPr lang="zh-CN" altLang="zh-CN" sz="2000" b="0" dirty="0">
                        <a:latin typeface="仿宋" panose="02010609060101010101" charset="-122"/>
                        <a:ea typeface="仿宋" panose="02010609060101010101" charset="-122"/>
                        <a:cs typeface="仿宋" panose="02010609060101010101" charset="-122"/>
                        <a:sym typeface="+mn-ea"/>
                      </a:endParaRPr>
                    </a:p>
                  </a:txBody>
                  <a:tcPr anchor="ctr"/>
                </a:tc>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3</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人工费拨付情况</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、未按时拨付</a:t>
                      </a:r>
                      <a:endParaRPr lang="zh-CN" altLang="en-US"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、拨付额度不匹配</a:t>
                      </a:r>
                      <a:endParaRPr lang="zh-CN" altLang="en-US"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3</a:t>
                      </a:r>
                      <a:r>
                        <a:rPr lang="zh-CN" altLang="en-US" sz="2000" dirty="0">
                          <a:latin typeface="仿宋" panose="02010609060101010101" charset="-122"/>
                          <a:ea typeface="仿宋" panose="02010609060101010101" charset="-122"/>
                        </a:rPr>
                        <a:t>、人工费支付流向存在问题</a:t>
                      </a:r>
                      <a:endParaRPr lang="zh-CN" altLang="en-US" sz="2000" dirty="0">
                        <a:latin typeface="仿宋" panose="02010609060101010101" charset="-122"/>
                        <a:ea typeface="仿宋" panose="02010609060101010101" charset="-122"/>
                      </a:endParaRPr>
                    </a:p>
                  </a:txBody>
                  <a:tcPr anchor="ctr"/>
                </a:tc>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4</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工资支付情况</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、未按月支付工资</a:t>
                      </a:r>
                      <a:endParaRPr lang="zh-CN" altLang="en-US"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、工资发放额度低于最低标准</a:t>
                      </a:r>
                      <a:endParaRPr lang="en-US" altLang="zh-CN"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3</a:t>
                      </a:r>
                      <a:r>
                        <a:rPr lang="zh-CN" altLang="en-US" sz="2000" dirty="0">
                          <a:latin typeface="仿宋" panose="02010609060101010101" charset="-122"/>
                          <a:ea typeface="仿宋" panose="02010609060101010101" charset="-122"/>
                        </a:rPr>
                        <a:t>、工资发放与合同约定模式</a:t>
                      </a:r>
                      <a:endParaRPr lang="zh-CN" altLang="en-US"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4</a:t>
                      </a:r>
                      <a:r>
                        <a:rPr lang="zh-CN" altLang="en-US" sz="2000" dirty="0">
                          <a:latin typeface="仿宋" panose="02010609060101010101" charset="-122"/>
                          <a:ea typeface="仿宋" panose="02010609060101010101" charset="-122"/>
                        </a:rPr>
                        <a:t>、</a:t>
                      </a:r>
                      <a:r>
                        <a:rPr lang="zh-CN" altLang="en-US" sz="2000" dirty="0">
                          <a:solidFill>
                            <a:schemeClr val="tx1"/>
                          </a:solidFill>
                          <a:latin typeface="仿宋" panose="02010609060101010101" charset="-122"/>
                          <a:ea typeface="仿宋" panose="02010609060101010101" charset="-122"/>
                        </a:rPr>
                        <a:t>工资发放人员与考勤人员不匹配</a:t>
                      </a:r>
                      <a:endParaRPr lang="zh-CN" altLang="en-US" sz="2000" dirty="0">
                        <a:solidFill>
                          <a:schemeClr val="tx1"/>
                        </a:solidFill>
                        <a:latin typeface="仿宋" panose="02010609060101010101" charset="-122"/>
                        <a:ea typeface="仿宋" panose="02010609060101010101" charset="-122"/>
                      </a:endParaRPr>
                    </a:p>
                    <a:p>
                      <a:pPr algn="l"/>
                      <a:r>
                        <a:rPr lang="en-US" altLang="zh-CN" sz="2000" dirty="0">
                          <a:solidFill>
                            <a:schemeClr val="tx1"/>
                          </a:solidFill>
                          <a:latin typeface="仿宋" panose="02010609060101010101" charset="-122"/>
                          <a:ea typeface="仿宋" panose="02010609060101010101" charset="-122"/>
                        </a:rPr>
                        <a:t>5</a:t>
                      </a:r>
                      <a:r>
                        <a:rPr lang="zh-CN" altLang="en-US" sz="2000" dirty="0">
                          <a:solidFill>
                            <a:schemeClr val="tx1"/>
                          </a:solidFill>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工资流向存在问题</a:t>
                      </a:r>
                      <a:endParaRPr lang="zh-CN" altLang="en-US" sz="2000" dirty="0">
                        <a:solidFill>
                          <a:srgbClr val="FF0000"/>
                        </a:solidFill>
                        <a:latin typeface="仿宋" panose="02010609060101010101" charset="-122"/>
                        <a:ea typeface="仿宋" panose="02010609060101010101" charset="-122"/>
                      </a:endParaRPr>
                    </a:p>
                  </a:txBody>
                  <a:tcPr anchor="ctr"/>
                </a:tc>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5</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专用账户余额情况</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、专户余额不足以支付下月工资</a:t>
                      </a:r>
                      <a:endParaRPr lang="zh-CN" altLang="en-US" sz="2000" dirty="0">
                        <a:latin typeface="仿宋" panose="02010609060101010101" charset="-122"/>
                        <a:ea typeface="仿宋" panose="02010609060101010101" charset="-122"/>
                      </a:endParaRPr>
                    </a:p>
                  </a:txBody>
                  <a:tcPr anchor="ctr"/>
                </a:tc>
              </a:tr>
            </a:tbl>
          </a:graphicData>
        </a:graphic>
      </p:graphicFrame>
      <p:sp>
        <p:nvSpPr>
          <p:cNvPr id="9" name="文本框 8"/>
          <p:cNvSpPr txBox="1"/>
          <p:nvPr/>
        </p:nvSpPr>
        <p:spPr>
          <a:xfrm>
            <a:off x="4400550" y="445770"/>
            <a:ext cx="4472940" cy="521970"/>
          </a:xfrm>
          <a:prstGeom prst="rect">
            <a:avLst/>
          </a:prstGeom>
          <a:noFill/>
        </p:spPr>
        <p:txBody>
          <a:bodyPr wrap="none" rtlCol="0" anchor="t">
            <a:spAutoFit/>
          </a:bodyPr>
          <a:lstStyle/>
          <a:p>
            <a:r>
              <a:rPr lang="zh-CN" altLang="en-US" sz="2800" b="1" dirty="0">
                <a:latin typeface="黑体" panose="02010609060101010101" charset="-122"/>
                <a:ea typeface="黑体" panose="02010609060101010101" charset="-122"/>
                <a:cs typeface="仿宋" panose="02010609060101010101" charset="-122"/>
                <a:sym typeface="+mn-ea"/>
              </a:rPr>
              <a:t>监控内容、预警情形一览表</a:t>
            </a:r>
            <a:endParaRPr lang="zh-CN" altLang="en-US" sz="2800" b="1" dirty="0">
              <a:latin typeface="黑体" panose="02010609060101010101" charset="-122"/>
              <a:ea typeface="黑体" panose="02010609060101010101" charset="-122"/>
              <a:cs typeface="仿宋" panose="02010609060101010101" charset="-122"/>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7</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7" name="文本框 6"/>
          <p:cNvSpPr txBox="1"/>
          <p:nvPr/>
        </p:nvSpPr>
        <p:spPr>
          <a:xfrm>
            <a:off x="5317490" y="3189605"/>
            <a:ext cx="6482080" cy="1106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监督管理</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7</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监督管理</a:t>
            </a:r>
            <a:endParaRPr lang="zh-CN" altLang="en-US" sz="3200" b="1"/>
          </a:p>
        </p:txBody>
      </p:sp>
      <p:sp>
        <p:nvSpPr>
          <p:cNvPr id="43" name="文本框 42"/>
          <p:cNvSpPr txBox="1"/>
          <p:nvPr/>
        </p:nvSpPr>
        <p:spPr>
          <a:xfrm>
            <a:off x="255270" y="843280"/>
            <a:ext cx="11736070" cy="5631180"/>
          </a:xfrm>
          <a:prstGeom prst="rect">
            <a:avLst/>
          </a:prstGeom>
          <a:noFill/>
        </p:spPr>
        <p:txBody>
          <a:bodyPr wrap="square" rtlCol="0">
            <a:spAutoFit/>
          </a:bodyPr>
          <a:lstStyle/>
          <a:p>
            <a:pPr fontAlgn="auto">
              <a:lnSpc>
                <a:spcPct val="150000"/>
              </a:lnSpc>
            </a:pPr>
            <a:r>
              <a:rPr lang="en-US" altLang="zh-CN" sz="2400" b="1" dirty="0">
                <a:solidFill>
                  <a:srgbClr val="000000"/>
                </a:solidFill>
                <a:latin typeface="仿宋" panose="02010609060101010101" charset="-122"/>
                <a:ea typeface="仿宋" panose="02010609060101010101" charset="-122"/>
              </a:rPr>
              <a:t>    </a:t>
            </a:r>
            <a:r>
              <a:rPr lang="zh-CN" altLang="en-US" sz="2400" b="1" dirty="0">
                <a:solidFill>
                  <a:srgbClr val="000000"/>
                </a:solidFill>
                <a:latin typeface="仿宋" panose="02010609060101010101" charset="-122"/>
                <a:ea typeface="仿宋" panose="02010609060101010101" charset="-122"/>
              </a:rPr>
              <a:t>（一）建设单位应当加强对工程建设项目农民工工资专用账户开立、撤销情况以及预警情况的监督。</a:t>
            </a:r>
            <a:endParaRPr lang="zh-CN" altLang="en-US" sz="2400" b="1" dirty="0">
              <a:solidFill>
                <a:srgbClr val="000000"/>
              </a:solidFill>
              <a:latin typeface="仿宋" panose="02010609060101010101" charset="-122"/>
              <a:ea typeface="仿宋" panose="02010609060101010101" charset="-122"/>
            </a:endParaRPr>
          </a:p>
          <a:p>
            <a:pPr fontAlgn="auto">
              <a:lnSpc>
                <a:spcPct val="150000"/>
              </a:lnSpc>
            </a:pPr>
            <a:r>
              <a:rPr lang="en-US" altLang="zh-CN" sz="2400" b="1" dirty="0">
                <a:solidFill>
                  <a:srgbClr val="000000"/>
                </a:solidFill>
                <a:latin typeface="仿宋" panose="02010609060101010101" charset="-122"/>
                <a:ea typeface="仿宋" panose="02010609060101010101" charset="-122"/>
              </a:rPr>
              <a:t>    </a:t>
            </a:r>
            <a:r>
              <a:rPr lang="zh-CN" altLang="en-US" sz="2400" b="1" dirty="0">
                <a:solidFill>
                  <a:srgbClr val="000000"/>
                </a:solidFill>
                <a:latin typeface="仿宋" panose="02010609060101010101" charset="-122"/>
                <a:ea typeface="仿宋" panose="02010609060101010101" charset="-122"/>
              </a:rPr>
              <a:t>（二）总包单位应当加强工程建设项目现场组织管理，督促各分包单位有效落实日常考勤、工作量核准、工资发放等，确保及时、准确、真实；妥善保存合同、考勤、工作量核准、工资流水等专用账户相关资料及台账。</a:t>
            </a:r>
            <a:endParaRPr lang="zh-CN" altLang="en-US" sz="2400" b="1" dirty="0">
              <a:solidFill>
                <a:srgbClr val="000000"/>
              </a:solidFill>
              <a:latin typeface="仿宋" panose="02010609060101010101" charset="-122"/>
              <a:ea typeface="仿宋" panose="02010609060101010101" charset="-122"/>
            </a:endParaRPr>
          </a:p>
          <a:p>
            <a:pPr fontAlgn="auto">
              <a:lnSpc>
                <a:spcPct val="150000"/>
              </a:lnSpc>
            </a:pPr>
            <a:r>
              <a:rPr lang="en-US" altLang="zh-CN" sz="2400" b="1" dirty="0">
                <a:solidFill>
                  <a:srgbClr val="000000"/>
                </a:solidFill>
                <a:latin typeface="仿宋" panose="02010609060101010101" charset="-122"/>
                <a:ea typeface="仿宋" panose="02010609060101010101" charset="-122"/>
              </a:rPr>
              <a:t>    </a:t>
            </a:r>
            <a:r>
              <a:rPr lang="zh-CN" altLang="en-US" sz="2400" b="1" dirty="0">
                <a:solidFill>
                  <a:srgbClr val="000000"/>
                </a:solidFill>
                <a:latin typeface="仿宋" panose="02010609060101010101" charset="-122"/>
                <a:ea typeface="仿宋" panose="02010609060101010101" charset="-122"/>
              </a:rPr>
              <a:t>（三）总包单位、分包单位应当通过本市建设工程实名制管理系统进行数据分析、查询，出现预警情况时应当及时落实整改。</a:t>
            </a:r>
            <a:endParaRPr lang="zh-CN" altLang="en-US" sz="2400" b="1" dirty="0">
              <a:solidFill>
                <a:srgbClr val="000000"/>
              </a:solidFill>
              <a:latin typeface="仿宋" panose="02010609060101010101" charset="-122"/>
              <a:ea typeface="仿宋" panose="02010609060101010101" charset="-122"/>
            </a:endParaRPr>
          </a:p>
          <a:p>
            <a:pPr fontAlgn="auto">
              <a:lnSpc>
                <a:spcPct val="150000"/>
              </a:lnSpc>
            </a:pPr>
            <a:r>
              <a:rPr lang="en-US" altLang="zh-CN" sz="2400" b="1" dirty="0">
                <a:latin typeface="仿宋" panose="02010609060101010101" charset="-122"/>
                <a:ea typeface="仿宋" panose="02010609060101010101" charset="-122"/>
                <a:sym typeface="+mn-ea"/>
              </a:rPr>
              <a:t>    </a:t>
            </a:r>
            <a:r>
              <a:rPr lang="zh-CN" altLang="en-US" sz="2400" b="1" dirty="0">
                <a:latin typeface="仿宋" panose="02010609060101010101" charset="-122"/>
                <a:ea typeface="仿宋" panose="02010609060101010101" charset="-122"/>
                <a:sym typeface="+mn-ea"/>
              </a:rPr>
              <a:t>（四）项目未开设专用账户、未及时撤销专用账户、或者开户银行数据未与本市建设工程实名制管理系统进行对接的，视为未按时足额发放农民工工资，市区建设管理、交通、水务、绿化以及人力资源社会保障部门应当依法予以处理。</a:t>
            </a:r>
            <a:endParaRPr lang="zh-CN" altLang="en-US" sz="2400" b="1" dirty="0">
              <a:solidFill>
                <a:srgbClr val="000000"/>
              </a:solidFill>
              <a:latin typeface="仿宋" panose="02010609060101010101" charset="-122"/>
              <a:ea typeface="仿宋" panose="02010609060101010101" charset="-122"/>
              <a:sym typeface="+mn-ea"/>
            </a:endParaRPr>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7</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监督管理</a:t>
            </a:r>
            <a:endParaRPr lang="zh-CN" altLang="en-US" sz="3200" b="1"/>
          </a:p>
        </p:txBody>
      </p:sp>
      <p:sp>
        <p:nvSpPr>
          <p:cNvPr id="43" name="文本框 42"/>
          <p:cNvSpPr txBox="1"/>
          <p:nvPr/>
        </p:nvSpPr>
        <p:spPr>
          <a:xfrm>
            <a:off x="255270" y="638810"/>
            <a:ext cx="11736070" cy="6186309"/>
          </a:xfrm>
          <a:prstGeom prst="rect">
            <a:avLst/>
          </a:prstGeom>
          <a:noFill/>
        </p:spPr>
        <p:txBody>
          <a:bodyPr wrap="square" rtlCol="0">
            <a:spAutoFit/>
          </a:bodyPr>
          <a:lstStyle/>
          <a:p>
            <a:pPr fontAlgn="auto">
              <a:lnSpc>
                <a:spcPct val="150000"/>
              </a:lnSpc>
            </a:pPr>
            <a:r>
              <a:rPr lang="en-US" altLang="zh-CN" sz="2400" b="1" dirty="0">
                <a:latin typeface="仿宋" panose="02010609060101010101" charset="-122"/>
                <a:ea typeface="仿宋" panose="02010609060101010101" charset="-122"/>
                <a:sym typeface="+mn-ea"/>
              </a:rPr>
              <a:t>    </a:t>
            </a:r>
            <a:r>
              <a:rPr lang="zh-CN" altLang="en-US" sz="2400" b="1" dirty="0">
                <a:latin typeface="仿宋" panose="02010609060101010101" charset="-122"/>
                <a:ea typeface="仿宋" panose="02010609060101010101" charset="-122"/>
                <a:sym typeface="+mn-ea"/>
              </a:rPr>
              <a:t>（五）开户银行应当提供跨行支付服务。除支付农民工工资外，开户银行不得为专用账户提供现金支取和其他转账结算服务，未经开户单位申请不得擅自撤销专用账户。</a:t>
            </a:r>
            <a:endParaRPr lang="zh-CN" altLang="en-US" sz="2400" b="1" dirty="0">
              <a:latin typeface="仿宋" panose="02010609060101010101" charset="-122"/>
              <a:ea typeface="仿宋" panose="02010609060101010101" charset="-122"/>
              <a:sym typeface="+mn-ea"/>
            </a:endParaRPr>
          </a:p>
          <a:p>
            <a:pPr fontAlgn="auto">
              <a:lnSpc>
                <a:spcPct val="150000"/>
              </a:lnSpc>
            </a:pPr>
            <a:r>
              <a:rPr lang="en-US" altLang="zh-CN" sz="2400" b="1" dirty="0">
                <a:latin typeface="仿宋" panose="02010609060101010101" charset="-122"/>
                <a:ea typeface="仿宋" panose="02010609060101010101" charset="-122"/>
                <a:sym typeface="+mn-ea"/>
              </a:rPr>
              <a:t>    </a:t>
            </a:r>
            <a:r>
              <a:rPr lang="zh-CN" altLang="en-US" sz="2400" b="1" dirty="0">
                <a:latin typeface="仿宋" panose="02010609060101010101" charset="-122"/>
                <a:ea typeface="仿宋" panose="02010609060101010101" charset="-122"/>
                <a:sym typeface="+mn-ea"/>
              </a:rPr>
              <a:t>开户银行出现上述情形的，中国人民银行上海分行、上海银保监局和相关管理部门将责令责任银行及时予以整改，并根据情节轻重依法予以处理。</a:t>
            </a:r>
            <a:endParaRPr lang="zh-CN" altLang="en-US" sz="2400" b="1" dirty="0">
              <a:latin typeface="仿宋" panose="02010609060101010101" charset="-122"/>
              <a:ea typeface="仿宋" panose="02010609060101010101" charset="-122"/>
              <a:sym typeface="+mn-ea"/>
            </a:endParaRPr>
          </a:p>
          <a:p>
            <a:pPr fontAlgn="auto">
              <a:lnSpc>
                <a:spcPct val="150000"/>
              </a:lnSpc>
            </a:pPr>
            <a:r>
              <a:rPr lang="en-US" altLang="zh-CN" sz="2400" b="1" dirty="0">
                <a:solidFill>
                  <a:srgbClr val="000000"/>
                </a:solidFill>
                <a:latin typeface="仿宋" panose="02010609060101010101" charset="-122"/>
                <a:ea typeface="仿宋" panose="02010609060101010101" charset="-122"/>
                <a:sym typeface="+mn-ea"/>
              </a:rPr>
              <a:t>    </a:t>
            </a:r>
            <a:r>
              <a:rPr lang="zh-CN" altLang="en-US" sz="2400" b="1" dirty="0">
                <a:solidFill>
                  <a:srgbClr val="000000"/>
                </a:solidFill>
                <a:latin typeface="仿宋" panose="02010609060101010101" charset="-122"/>
                <a:ea typeface="仿宋" panose="02010609060101010101" charset="-122"/>
                <a:sym typeface="+mn-ea"/>
              </a:rPr>
              <a:t>（六）市区建设管理、交通、水务、绿化等部门及其委托的监管机构应当加强专用账户的日常监督，督促工程项目按时开立和撤销专用账户；在日常监督过程中，加强对实名信息、人工费、工资发放信息以及预警的工程项目和企业的监控。发现拖欠农民工工资或者其他违法违规情况的，应当依法予以处理。</a:t>
            </a:r>
            <a:endParaRPr lang="zh-CN" altLang="en-US" sz="2400" b="1" dirty="0">
              <a:solidFill>
                <a:srgbClr val="000000"/>
              </a:solidFill>
              <a:latin typeface="仿宋" panose="02010609060101010101" charset="-122"/>
              <a:ea typeface="仿宋" panose="02010609060101010101" charset="-122"/>
              <a:sym typeface="+mn-ea"/>
            </a:endParaRPr>
          </a:p>
          <a:p>
            <a:pPr fontAlgn="auto">
              <a:lnSpc>
                <a:spcPct val="150000"/>
              </a:lnSpc>
            </a:pPr>
            <a:r>
              <a:rPr lang="en-US" altLang="zh-CN" sz="2400" b="1" dirty="0">
                <a:solidFill>
                  <a:srgbClr val="000000"/>
                </a:solidFill>
                <a:latin typeface="仿宋" panose="02010609060101010101" charset="-122"/>
                <a:ea typeface="仿宋" panose="02010609060101010101" charset="-122"/>
                <a:sym typeface="+mn-ea"/>
              </a:rPr>
              <a:t>    </a:t>
            </a:r>
            <a:r>
              <a:rPr lang="zh-CN" altLang="en-US" sz="2400" b="1" dirty="0">
                <a:solidFill>
                  <a:srgbClr val="000000"/>
                </a:solidFill>
                <a:latin typeface="仿宋" panose="02010609060101010101" charset="-122"/>
                <a:ea typeface="仿宋" panose="02010609060101010101" charset="-122"/>
                <a:sym typeface="+mn-ea"/>
              </a:rPr>
              <a:t>对撤销农民工工资专用账户后，出现欠薪情况的，市区建设管理、交通、水务、绿化等部门应当依法将欠薪责任单位和人员列入当年度欠薪“黑名单”，向社会通报。</a:t>
            </a:r>
            <a:endParaRPr lang="zh-CN" altLang="en-US" sz="2400" b="1" dirty="0">
              <a:solidFill>
                <a:srgbClr val="000000"/>
              </a:solidFill>
              <a:latin typeface="仿宋" panose="02010609060101010101" charset="-122"/>
              <a:ea typeface="仿宋" panose="02010609060101010101" charset="-122"/>
              <a:sym typeface="+mn-ea"/>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7</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监督管理</a:t>
            </a:r>
            <a:endParaRPr lang="zh-CN" altLang="en-US" sz="3200" b="1"/>
          </a:p>
        </p:txBody>
      </p:sp>
      <p:graphicFrame>
        <p:nvGraphicFramePr>
          <p:cNvPr id="3" name="表格 2"/>
          <p:cNvGraphicFramePr>
            <a:graphicFrameLocks noGrp="1"/>
          </p:cNvGraphicFramePr>
          <p:nvPr>
            <p:custDataLst>
              <p:tags r:id="rId2"/>
            </p:custDataLst>
          </p:nvPr>
        </p:nvGraphicFramePr>
        <p:xfrm>
          <a:off x="439838" y="663768"/>
          <a:ext cx="11439194" cy="5848080"/>
        </p:xfrm>
        <a:graphic>
          <a:graphicData uri="http://schemas.openxmlformats.org/drawingml/2006/table">
            <a:tbl>
              <a:tblPr firstRow="1" bandRow="1">
                <a:tableStyleId>{5C22544A-7EE6-4342-B048-85BDC9FD1C3A}</a:tableStyleId>
              </a:tblPr>
              <a:tblGrid>
                <a:gridCol w="2331530"/>
                <a:gridCol w="1846931"/>
                <a:gridCol w="7260733"/>
              </a:tblGrid>
              <a:tr h="667321">
                <a:tc>
                  <a:txBody>
                    <a:bodyPr/>
                    <a:lstStyle/>
                    <a:p>
                      <a:pPr algn="ctr"/>
                      <a:r>
                        <a:rPr lang="zh-CN" altLang="en-US" sz="2400" dirty="0">
                          <a:latin typeface="仿宋" panose="02010609060101010101" charset="-122"/>
                          <a:ea typeface="仿宋" panose="02010609060101010101" charset="-122"/>
                        </a:rPr>
                        <a:t>责任单位</a:t>
                      </a:r>
                      <a:endParaRPr lang="zh-CN" altLang="en-US" sz="2400" dirty="0">
                        <a:latin typeface="仿宋" panose="02010609060101010101" charset="-122"/>
                        <a:ea typeface="仿宋" panose="02010609060101010101" charset="-122"/>
                      </a:endParaRPr>
                    </a:p>
                  </a:txBody>
                  <a:tcPr anchor="ctr"/>
                </a:tc>
                <a:tc>
                  <a:txBody>
                    <a:bodyPr/>
                    <a:lstStyle/>
                    <a:p>
                      <a:pPr algn="ctr"/>
                      <a:endParaRPr lang="zh-CN" altLang="en-US" sz="2400" dirty="0">
                        <a:latin typeface="仿宋" panose="02010609060101010101" charset="-122"/>
                        <a:ea typeface="仿宋" panose="02010609060101010101" charset="-122"/>
                      </a:endParaRPr>
                    </a:p>
                  </a:txBody>
                  <a:tcPr anchor="ctr"/>
                </a:tc>
                <a:tc>
                  <a:txBody>
                    <a:bodyPr/>
                    <a:lstStyle/>
                    <a:p>
                      <a:pPr algn="ctr"/>
                      <a:r>
                        <a:rPr lang="zh-CN" altLang="zh-CN" sz="2400" dirty="0">
                          <a:latin typeface="仿宋" panose="02010609060101010101" charset="-122"/>
                          <a:ea typeface="仿宋" panose="02010609060101010101" charset="-122"/>
                        </a:rPr>
                        <a:t>监督管理</a:t>
                      </a:r>
                      <a:r>
                        <a:rPr lang="zh-CN" altLang="en-US" sz="2400" dirty="0">
                          <a:latin typeface="仿宋" panose="02010609060101010101" charset="-122"/>
                          <a:ea typeface="仿宋" panose="02010609060101010101" charset="-122"/>
                        </a:rPr>
                        <a:t>内容</a:t>
                      </a:r>
                      <a:endParaRPr lang="zh-CN" altLang="zh-CN" sz="2400" dirty="0">
                        <a:latin typeface="仿宋" panose="02010609060101010101" charset="-122"/>
                        <a:ea typeface="仿宋" panose="02010609060101010101" charset="-122"/>
                      </a:endParaRPr>
                    </a:p>
                  </a:txBody>
                  <a:tcPr anchor="ctr"/>
                </a:tc>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建设单位</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sym typeface="+mn-ea"/>
                        </a:rPr>
                        <a:t>加强监督</a:t>
                      </a:r>
                      <a:endParaRPr lang="en-US" altLang="zh-CN" sz="2000" dirty="0">
                        <a:latin typeface="仿宋" panose="02010609060101010101" charset="-122"/>
                        <a:ea typeface="仿宋" panose="02010609060101010101" charset="-122"/>
                        <a:sym typeface="+mn-ea"/>
                      </a:endParaRPr>
                    </a:p>
                  </a:txBody>
                  <a:tcPr anchor="ctr"/>
                </a:tc>
                <a:tc>
                  <a:txBody>
                    <a:bodyPr/>
                    <a:lstStyle/>
                    <a:p>
                      <a:pPr algn="l">
                        <a:spcBef>
                          <a:spcPts val="0"/>
                        </a:spcBef>
                        <a:spcAft>
                          <a:spcPts val="0"/>
                        </a:spcAft>
                        <a:buClrTx/>
                        <a:buSzTx/>
                        <a:buFontTx/>
                        <a:defRPr/>
                      </a:pPr>
                      <a:r>
                        <a:rPr lang="en-US" altLang="zh-CN" sz="2000" dirty="0">
                          <a:latin typeface="仿宋" panose="02010609060101010101" charset="-122"/>
                          <a:ea typeface="仿宋" panose="02010609060101010101" charset="-122"/>
                          <a:sym typeface="+mn-ea"/>
                        </a:rPr>
                        <a:t>1</a:t>
                      </a:r>
                      <a:r>
                        <a:rPr lang="zh-CN" altLang="en-US" sz="2000" dirty="0">
                          <a:latin typeface="仿宋" panose="02010609060101010101" charset="-122"/>
                          <a:ea typeface="仿宋" panose="02010609060101010101" charset="-122"/>
                          <a:sym typeface="+mn-ea"/>
                        </a:rPr>
                        <a:t>、专用账户开立；</a:t>
                      </a:r>
                      <a:endParaRPr lang="en-US" altLang="zh-CN" sz="2000" dirty="0">
                        <a:latin typeface="仿宋" panose="02010609060101010101" charset="-122"/>
                        <a:ea typeface="仿宋" panose="02010609060101010101" charset="-122"/>
                        <a:sym typeface="+mn-ea"/>
                      </a:endParaRPr>
                    </a:p>
                    <a:p>
                      <a:pPr algn="l">
                        <a:spcBef>
                          <a:spcPts val="0"/>
                        </a:spcBef>
                        <a:spcAft>
                          <a:spcPts val="0"/>
                        </a:spcAft>
                        <a:buClrTx/>
                        <a:buSzTx/>
                        <a:buFontTx/>
                        <a:defRPr/>
                      </a:pPr>
                      <a:r>
                        <a:rPr lang="en-US" altLang="zh-CN" sz="2000" dirty="0">
                          <a:latin typeface="仿宋" panose="02010609060101010101" charset="-122"/>
                          <a:ea typeface="仿宋" panose="02010609060101010101" charset="-122"/>
                          <a:sym typeface="+mn-ea"/>
                        </a:rPr>
                        <a:t>2</a:t>
                      </a:r>
                      <a:r>
                        <a:rPr lang="zh-CN" altLang="en-US" sz="2000" dirty="0">
                          <a:latin typeface="仿宋" panose="02010609060101010101" charset="-122"/>
                          <a:ea typeface="仿宋" panose="02010609060101010101" charset="-122"/>
                          <a:sym typeface="+mn-ea"/>
                        </a:rPr>
                        <a:t>、专用账户撤销；</a:t>
                      </a:r>
                      <a:endParaRPr lang="en-US" altLang="zh-CN" sz="2000" dirty="0">
                        <a:latin typeface="仿宋" panose="02010609060101010101" charset="-122"/>
                        <a:ea typeface="仿宋" panose="02010609060101010101" charset="-122"/>
                        <a:sym typeface="+mn-ea"/>
                      </a:endParaRPr>
                    </a:p>
                    <a:p>
                      <a:pPr algn="l">
                        <a:spcBef>
                          <a:spcPts val="0"/>
                        </a:spcBef>
                        <a:spcAft>
                          <a:spcPts val="0"/>
                        </a:spcAft>
                        <a:buClrTx/>
                        <a:buSzTx/>
                        <a:buFontTx/>
                        <a:defRPr/>
                      </a:pPr>
                      <a:r>
                        <a:rPr lang="en-US" altLang="zh-CN" sz="2000" dirty="0">
                          <a:latin typeface="仿宋" panose="02010609060101010101" charset="-122"/>
                          <a:ea typeface="仿宋" panose="02010609060101010101" charset="-122"/>
                          <a:sym typeface="+mn-ea"/>
                        </a:rPr>
                        <a:t>3</a:t>
                      </a:r>
                      <a:r>
                        <a:rPr lang="zh-CN" altLang="en-US" sz="2000" dirty="0">
                          <a:latin typeface="仿宋" panose="02010609060101010101" charset="-122"/>
                          <a:ea typeface="仿宋" panose="02010609060101010101" charset="-122"/>
                          <a:sym typeface="+mn-ea"/>
                        </a:rPr>
                        <a:t>、预警情况。</a:t>
                      </a:r>
                      <a:endParaRPr lang="zh-CN" altLang="en-US" sz="2000" dirty="0">
                        <a:latin typeface="仿宋" panose="02010609060101010101" charset="-122"/>
                        <a:ea typeface="仿宋" panose="02010609060101010101" charset="-122"/>
                      </a:endParaRPr>
                    </a:p>
                  </a:txBody>
                  <a:tcPr anchor="ctr"/>
                </a:tc>
              </a:tr>
              <a:tr h="9601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总包单位</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000" b="0" dirty="0">
                          <a:latin typeface="仿宋" panose="02010609060101010101" charset="-122"/>
                          <a:ea typeface="仿宋" panose="02010609060101010101" charset="-122"/>
                          <a:cs typeface="仿宋" panose="02010609060101010101" charset="-122"/>
                          <a:sym typeface="+mn-ea"/>
                        </a:rPr>
                        <a:t>组织管理</a:t>
                      </a:r>
                      <a:endParaRPr lang="zh-CN" altLang="zh-CN" sz="2000" b="0" dirty="0">
                        <a:latin typeface="仿宋" panose="02010609060101010101" charset="-122"/>
                        <a:ea typeface="仿宋" panose="02010609060101010101" charset="-122"/>
                        <a:cs typeface="仿宋" panose="02010609060101010101" charset="-122"/>
                        <a:sym typeface="+mn-ea"/>
                      </a:endParaRPr>
                    </a:p>
                  </a:txBody>
                  <a:tcPr anchor="ctr"/>
                </a:tc>
                <a:tc>
                  <a:txBody>
                    <a:bodyPr/>
                    <a:lstStyle/>
                    <a:p>
                      <a:pPr algn="l"/>
                      <a:r>
                        <a:rPr lang="en-US" altLang="zh-CN" sz="2000" b="0" dirty="0">
                          <a:latin typeface="仿宋" panose="02010609060101010101" charset="-122"/>
                          <a:ea typeface="仿宋" panose="02010609060101010101" charset="-122"/>
                          <a:cs typeface="仿宋" panose="02010609060101010101" charset="-122"/>
                          <a:sym typeface="+mn-ea"/>
                        </a:rPr>
                        <a:t>1</a:t>
                      </a:r>
                      <a:r>
                        <a:rPr lang="zh-CN" altLang="en-US" sz="2000" b="0" dirty="0">
                          <a:latin typeface="仿宋" panose="02010609060101010101" charset="-122"/>
                          <a:ea typeface="仿宋" panose="02010609060101010101" charset="-122"/>
                          <a:cs typeface="仿宋" panose="02010609060101010101" charset="-122"/>
                          <a:sym typeface="+mn-ea"/>
                        </a:rPr>
                        <a:t>、</a:t>
                      </a:r>
                      <a:r>
                        <a:rPr lang="zh-CN" altLang="zh-CN" sz="2000" b="0" dirty="0">
                          <a:latin typeface="仿宋" panose="02010609060101010101" charset="-122"/>
                          <a:ea typeface="仿宋" panose="02010609060101010101" charset="-122"/>
                          <a:cs typeface="仿宋" panose="02010609060101010101" charset="-122"/>
                          <a:sym typeface="+mn-ea"/>
                        </a:rPr>
                        <a:t>督促各分包单位落实日常考勤、工作量核准、工资发放等</a:t>
                      </a:r>
                      <a:r>
                        <a:rPr lang="zh-CN" altLang="en-US" sz="2000" b="0" dirty="0">
                          <a:latin typeface="仿宋" panose="02010609060101010101" charset="-122"/>
                          <a:ea typeface="仿宋" panose="02010609060101010101" charset="-122"/>
                          <a:cs typeface="仿宋" panose="02010609060101010101" charset="-122"/>
                          <a:sym typeface="+mn-ea"/>
                        </a:rPr>
                        <a:t>；</a:t>
                      </a:r>
                      <a:endParaRPr lang="zh-CN" altLang="zh-CN" sz="2000" b="0" dirty="0">
                        <a:latin typeface="仿宋" panose="02010609060101010101" charset="-122"/>
                        <a:ea typeface="仿宋" panose="02010609060101010101" charset="-122"/>
                        <a:cs typeface="仿宋" panose="02010609060101010101" charset="-122"/>
                        <a:sym typeface="+mn-ea"/>
                      </a:endParaRPr>
                    </a:p>
                    <a:p>
                      <a:pPr algn="l"/>
                      <a:r>
                        <a:rPr lang="en-US" altLang="zh-CN" sz="2000" b="0" dirty="0">
                          <a:latin typeface="仿宋" panose="02010609060101010101" charset="-122"/>
                          <a:ea typeface="仿宋" panose="02010609060101010101" charset="-122"/>
                          <a:cs typeface="仿宋" panose="02010609060101010101" charset="-122"/>
                          <a:sym typeface="+mn-ea"/>
                        </a:rPr>
                        <a:t>2</a:t>
                      </a:r>
                      <a:r>
                        <a:rPr lang="zh-CN" altLang="en-US" sz="2000" b="0" dirty="0">
                          <a:latin typeface="仿宋" panose="02010609060101010101" charset="-122"/>
                          <a:ea typeface="仿宋" panose="02010609060101010101" charset="-122"/>
                          <a:cs typeface="仿宋" panose="02010609060101010101" charset="-122"/>
                          <a:sym typeface="+mn-ea"/>
                        </a:rPr>
                        <a:t>、建立并</a:t>
                      </a:r>
                      <a:r>
                        <a:rPr lang="zh-CN" altLang="zh-CN" sz="2000" b="0" dirty="0">
                          <a:latin typeface="仿宋" panose="02010609060101010101" charset="-122"/>
                          <a:ea typeface="仿宋" panose="02010609060101010101" charset="-122"/>
                          <a:cs typeface="仿宋" panose="02010609060101010101" charset="-122"/>
                          <a:sym typeface="+mn-ea"/>
                        </a:rPr>
                        <a:t>保存专用账户相关资料</a:t>
                      </a:r>
                      <a:r>
                        <a:rPr lang="zh-CN" altLang="en-US" sz="2000" b="0" dirty="0">
                          <a:latin typeface="仿宋" panose="02010609060101010101" charset="-122"/>
                          <a:ea typeface="仿宋" panose="02010609060101010101" charset="-122"/>
                          <a:cs typeface="仿宋" panose="02010609060101010101" charset="-122"/>
                          <a:sym typeface="+mn-ea"/>
                        </a:rPr>
                        <a:t>及</a:t>
                      </a:r>
                      <a:r>
                        <a:rPr lang="zh-CN" altLang="zh-CN" sz="2000" b="0" dirty="0">
                          <a:latin typeface="仿宋" panose="02010609060101010101" charset="-122"/>
                          <a:ea typeface="仿宋" panose="02010609060101010101" charset="-122"/>
                          <a:cs typeface="仿宋" panose="02010609060101010101" charset="-122"/>
                          <a:sym typeface="+mn-ea"/>
                        </a:rPr>
                        <a:t>台账</a:t>
                      </a:r>
                      <a:r>
                        <a:rPr lang="zh-CN" altLang="en-US" sz="2000" b="0" dirty="0">
                          <a:latin typeface="仿宋" panose="02010609060101010101" charset="-122"/>
                          <a:ea typeface="仿宋" panose="02010609060101010101" charset="-122"/>
                          <a:cs typeface="仿宋" panose="02010609060101010101" charset="-122"/>
                          <a:sym typeface="+mn-ea"/>
                        </a:rPr>
                        <a:t>。</a:t>
                      </a:r>
                      <a:endParaRPr lang="zh-CN" altLang="zh-CN" sz="2000" b="0" dirty="0">
                        <a:latin typeface="仿宋" panose="02010609060101010101" charset="-122"/>
                        <a:ea typeface="仿宋" panose="02010609060101010101" charset="-122"/>
                        <a:cs typeface="仿宋" panose="02010609060101010101" charset="-122"/>
                        <a:sym typeface="+mn-ea"/>
                      </a:endParaRPr>
                    </a:p>
                  </a:txBody>
                  <a:tcPr anchor="ctr"/>
                </a:tc>
              </a:tr>
              <a:tr h="71235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总包单位</a:t>
                      </a:r>
                      <a:endParaRPr lang="en-US" altLang="zh-CN" sz="2000" dirty="0">
                        <a:latin typeface="仿宋" panose="02010609060101010101" charset="-122"/>
                        <a:ea typeface="仿宋" panose="02010609060101010101"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分包单位</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分析整改</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b="0" dirty="0">
                          <a:latin typeface="仿宋" panose="02010609060101010101" charset="-122"/>
                          <a:ea typeface="仿宋" panose="02010609060101010101" charset="-122"/>
                          <a:cs typeface="仿宋" panose="02010609060101010101" charset="-122"/>
                          <a:sym typeface="+mn-ea"/>
                        </a:rPr>
                        <a:t>1</a:t>
                      </a:r>
                      <a:r>
                        <a:rPr lang="zh-CN" altLang="en-US" sz="2000" b="0" dirty="0">
                          <a:latin typeface="仿宋" panose="02010609060101010101" charset="-122"/>
                          <a:ea typeface="仿宋" panose="02010609060101010101" charset="-122"/>
                          <a:cs typeface="仿宋" panose="02010609060101010101" charset="-122"/>
                          <a:sym typeface="+mn-ea"/>
                        </a:rPr>
                        <a:t>、通过系统进行</a:t>
                      </a:r>
                      <a:r>
                        <a:rPr lang="zh-CN" altLang="en-US" sz="2000" b="0" dirty="0">
                          <a:latin typeface="仿宋" panose="02010609060101010101" charset="-122"/>
                          <a:ea typeface="仿宋" panose="02010609060101010101" charset="-122"/>
                          <a:sym typeface="+mn-ea"/>
                        </a:rPr>
                        <a:t>数据分析、查询；</a:t>
                      </a:r>
                      <a:endParaRPr lang="zh-CN" altLang="zh-CN" sz="2000" b="0" dirty="0">
                        <a:latin typeface="仿宋" panose="02010609060101010101" charset="-122"/>
                        <a:ea typeface="仿宋" panose="02010609060101010101" charset="-122"/>
                        <a:cs typeface="仿宋" panose="02010609060101010101" charset="-122"/>
                        <a:sym typeface="+mn-ea"/>
                      </a:endParaRPr>
                    </a:p>
                    <a:p>
                      <a:pPr algn="l"/>
                      <a:r>
                        <a:rPr lang="en-US" altLang="zh-CN" sz="2000" b="0" dirty="0">
                          <a:latin typeface="仿宋" panose="02010609060101010101" charset="-122"/>
                          <a:ea typeface="仿宋" panose="02010609060101010101" charset="-122"/>
                          <a:cs typeface="仿宋" panose="02010609060101010101" charset="-122"/>
                          <a:sym typeface="+mn-ea"/>
                        </a:rPr>
                        <a:t>2</a:t>
                      </a:r>
                      <a:r>
                        <a:rPr lang="zh-CN" altLang="en-US" sz="2000" b="0" dirty="0">
                          <a:latin typeface="仿宋" panose="02010609060101010101" charset="-122"/>
                          <a:ea typeface="仿宋" panose="02010609060101010101" charset="-122"/>
                          <a:cs typeface="仿宋" panose="02010609060101010101" charset="-122"/>
                          <a:sym typeface="+mn-ea"/>
                        </a:rPr>
                        <a:t>、</a:t>
                      </a:r>
                      <a:r>
                        <a:rPr lang="zh-CN" altLang="en-US" sz="2000" dirty="0">
                          <a:latin typeface="仿宋" panose="02010609060101010101" charset="-122"/>
                          <a:ea typeface="仿宋" panose="02010609060101010101" charset="-122"/>
                          <a:sym typeface="+mn-ea"/>
                        </a:rPr>
                        <a:t>整改实名制系统发出的预警警告。</a:t>
                      </a:r>
                      <a:endParaRPr lang="zh-CN" altLang="en-US" sz="2000" b="0" dirty="0">
                        <a:latin typeface="仿宋" panose="02010609060101010101" charset="-122"/>
                        <a:ea typeface="仿宋" panose="02010609060101010101" charset="-122"/>
                        <a:cs typeface="仿宋" panose="02010609060101010101" charset="-122"/>
                        <a:sym typeface="+mn-ea"/>
                      </a:endParaRPr>
                    </a:p>
                  </a:txBody>
                  <a:tcPr anchor="ctr"/>
                </a:tc>
              </a:tr>
              <a:tr h="160244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开户银行</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规范服务</a:t>
                      </a:r>
                      <a:endParaRPr lang="zh-CN" altLang="en-US" sz="2000" dirty="0">
                        <a:latin typeface="仿宋" panose="02010609060101010101" charset="-122"/>
                        <a:ea typeface="仿宋" panose="02010609060101010101" charset="-122"/>
                      </a:endParaRP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、提供专用账户的跨行支付服务；</a:t>
                      </a:r>
                      <a:endParaRPr lang="en-US" altLang="zh-CN" sz="2000" dirty="0">
                        <a:latin typeface="仿宋" panose="02010609060101010101" charset="-122"/>
                        <a:ea typeface="仿宋" panose="02010609060101010101" charset="-122"/>
                      </a:endParaRPr>
                    </a:p>
                    <a:p>
                      <a:pPr algn="l"/>
                      <a:r>
                        <a:rPr lang="en-US" altLang="zh-CN" sz="2000" kern="1200" dirty="0">
                          <a:solidFill>
                            <a:schemeClr val="dk1"/>
                          </a:solidFill>
                          <a:latin typeface="仿宋" panose="02010609060101010101" charset="-122"/>
                          <a:ea typeface="仿宋" panose="02010609060101010101" charset="-122"/>
                          <a:cs typeface="+mn-cs"/>
                          <a:sym typeface="+mn-ea"/>
                        </a:rPr>
                        <a:t>2</a:t>
                      </a:r>
                      <a:r>
                        <a:rPr lang="zh-CN" altLang="en-US" sz="2000" kern="1200" dirty="0">
                          <a:solidFill>
                            <a:schemeClr val="dk1"/>
                          </a:solidFill>
                          <a:latin typeface="仿宋" panose="02010609060101010101" charset="-122"/>
                          <a:ea typeface="仿宋" panose="02010609060101010101" charset="-122"/>
                          <a:cs typeface="+mn-cs"/>
                          <a:sym typeface="+mn-ea"/>
                        </a:rPr>
                        <a:t>、不得为专用账户提供现金支取和其他转账结算服务；</a:t>
                      </a:r>
                      <a:endParaRPr lang="en-US" altLang="zh-CN" sz="2000" kern="1200" dirty="0">
                        <a:solidFill>
                          <a:schemeClr val="dk1"/>
                        </a:solidFill>
                        <a:latin typeface="仿宋" panose="02010609060101010101" charset="-122"/>
                        <a:ea typeface="仿宋" panose="02010609060101010101" charset="-122"/>
                        <a:cs typeface="+mn-cs"/>
                        <a:sym typeface="+mn-ea"/>
                      </a:endParaRPr>
                    </a:p>
                    <a:p>
                      <a:pPr algn="l"/>
                      <a:r>
                        <a:rPr lang="en-US" altLang="zh-CN" sz="2000" kern="1200" dirty="0">
                          <a:solidFill>
                            <a:schemeClr val="dk1"/>
                          </a:solidFill>
                          <a:latin typeface="仿宋" panose="02010609060101010101" charset="-122"/>
                          <a:ea typeface="仿宋" panose="02010609060101010101" charset="-122"/>
                          <a:cs typeface="+mn-cs"/>
                          <a:sym typeface="+mn-ea"/>
                        </a:rPr>
                        <a:t>3</a:t>
                      </a:r>
                      <a:r>
                        <a:rPr lang="zh-CN" altLang="en-US" sz="2000" kern="1200" dirty="0">
                          <a:solidFill>
                            <a:schemeClr val="dk1"/>
                          </a:solidFill>
                          <a:latin typeface="仿宋" panose="02010609060101010101" charset="-122"/>
                          <a:ea typeface="仿宋" panose="02010609060101010101" charset="-122"/>
                          <a:cs typeface="+mn-cs"/>
                          <a:sym typeface="+mn-ea"/>
                        </a:rPr>
                        <a:t>、未经开户单位申请不得擅自撤销专用账户。</a:t>
                      </a:r>
                      <a:endParaRPr lang="zh-CN" altLang="en-US" sz="2000" kern="1200" dirty="0">
                        <a:solidFill>
                          <a:schemeClr val="dk1"/>
                        </a:solidFill>
                        <a:latin typeface="仿宋" panose="02010609060101010101" charset="-122"/>
                        <a:ea typeface="仿宋" panose="02010609060101010101" charset="-122"/>
                        <a:cs typeface="+mn-cs"/>
                      </a:endParaRPr>
                    </a:p>
                  </a:txBody>
                  <a:tcPr anchor="ctr"/>
                </a:tc>
              </a:tr>
              <a:tr h="900000">
                <a:tc gridSpan="3">
                  <a:txBody>
                    <a:bodyPr/>
                    <a:lstStyle/>
                    <a:p>
                      <a:pPr algn="l"/>
                      <a:r>
                        <a:rPr lang="zh-CN" altLang="en-US" sz="2000" b="1" dirty="0">
                          <a:solidFill>
                            <a:srgbClr val="FF0000"/>
                          </a:solidFill>
                          <a:latin typeface="仿宋" panose="02010609060101010101" charset="-122"/>
                          <a:ea typeface="仿宋" panose="02010609060101010101" charset="-122"/>
                          <a:sym typeface="+mn-ea"/>
                        </a:rPr>
                        <a:t>注：项目未开设专用账户、未及时撤销专用账户、或者开户银行数据未与本市建设工程实名制管理系统进行对接的，视为未按时足额发放农民工工资。</a:t>
                      </a:r>
                      <a:endParaRPr lang="zh-CN" altLang="en-US" sz="2000" kern="1200" dirty="0">
                        <a:solidFill>
                          <a:srgbClr val="FF0000"/>
                        </a:solidFill>
                        <a:latin typeface="仿宋" panose="02010609060101010101" charset="-122"/>
                        <a:ea typeface="仿宋" panose="02010609060101010101" charset="-122"/>
                        <a:cs typeface="+mn-cs"/>
                      </a:endParaRPr>
                    </a:p>
                  </a:txBody>
                  <a:tcPr anchor="ctr"/>
                </a:tc>
                <a:tc hMerge="1">
                  <a:tcPr/>
                </a:tc>
                <a:tc hMerge="1">
                  <a:tcPr anchor="ctr"/>
                </a:tc>
              </a:tr>
            </a:tbl>
          </a:graphicData>
        </a:graphic>
      </p:graphicFrame>
      <p:sp>
        <p:nvSpPr>
          <p:cNvPr id="9" name="文本框 8"/>
          <p:cNvSpPr txBox="1"/>
          <p:nvPr/>
        </p:nvSpPr>
        <p:spPr>
          <a:xfrm>
            <a:off x="4342677" y="0"/>
            <a:ext cx="4830445" cy="521970"/>
          </a:xfrm>
          <a:prstGeom prst="rect">
            <a:avLst/>
          </a:prstGeom>
          <a:noFill/>
        </p:spPr>
        <p:txBody>
          <a:bodyPr wrap="none" rtlCol="0" anchor="t">
            <a:spAutoFit/>
          </a:bodyPr>
          <a:lstStyle/>
          <a:p>
            <a:r>
              <a:rPr lang="zh-CN" altLang="en-US" sz="2800" b="1" dirty="0">
                <a:latin typeface="黑体" panose="02010609060101010101" charset="-122"/>
                <a:ea typeface="黑体" panose="02010609060101010101" charset="-122"/>
                <a:cs typeface="仿宋" panose="02010609060101010101" charset="-122"/>
                <a:sym typeface="+mn-ea"/>
              </a:rPr>
              <a:t>责任单位监督管理内容一览表</a:t>
            </a:r>
            <a:endParaRPr lang="zh-CN" altLang="en-US" sz="2800" b="1" dirty="0">
              <a:latin typeface="黑体" panose="02010609060101010101" charset="-122"/>
              <a:ea typeface="黑体" panose="02010609060101010101" charset="-122"/>
              <a:cs typeface="仿宋" panose="02010609060101010101" charset="-122"/>
              <a:sym typeface="+mn-ea"/>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7</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监督管理</a:t>
            </a:r>
            <a:endParaRPr lang="zh-CN" altLang="en-US" sz="3200" b="1"/>
          </a:p>
        </p:txBody>
      </p:sp>
      <p:graphicFrame>
        <p:nvGraphicFramePr>
          <p:cNvPr id="3" name="表格 2"/>
          <p:cNvGraphicFramePr>
            <a:graphicFrameLocks noGrp="1"/>
          </p:cNvGraphicFramePr>
          <p:nvPr>
            <p:custDataLst>
              <p:tags r:id="rId2"/>
            </p:custDataLst>
          </p:nvPr>
        </p:nvGraphicFramePr>
        <p:xfrm>
          <a:off x="516255" y="953135"/>
          <a:ext cx="11304905" cy="5687286"/>
        </p:xfrm>
        <a:graphic>
          <a:graphicData uri="http://schemas.openxmlformats.org/drawingml/2006/table">
            <a:tbl>
              <a:tblPr firstRow="1" bandRow="1">
                <a:tableStyleId>{5C22544A-7EE6-4342-B048-85BDC9FD1C3A}</a:tableStyleId>
              </a:tblPr>
              <a:tblGrid>
                <a:gridCol w="1983877"/>
                <a:gridCol w="2392091"/>
                <a:gridCol w="6928937"/>
              </a:tblGrid>
              <a:tr h="713619">
                <a:tc>
                  <a:txBody>
                    <a:bodyPr/>
                    <a:lstStyle/>
                    <a:p>
                      <a:pPr algn="ctr"/>
                      <a:r>
                        <a:rPr lang="zh-CN" altLang="en-US" sz="2000" dirty="0">
                          <a:latin typeface="仿宋" panose="02010609060101010101" charset="-122"/>
                          <a:ea typeface="仿宋" panose="02010609060101010101" charset="-122"/>
                        </a:rPr>
                        <a:t>监督管理单位</a:t>
                      </a:r>
                      <a:endParaRPr lang="zh-CN" altLang="en-US" sz="2000" dirty="0">
                        <a:latin typeface="仿宋" panose="02010609060101010101" charset="-122"/>
                        <a:ea typeface="仿宋" panose="02010609060101010101" charset="-122"/>
                      </a:endParaRPr>
                    </a:p>
                  </a:txBody>
                  <a:tcPr anchor="ctr"/>
                </a:tc>
                <a:tc>
                  <a:txBody>
                    <a:bodyPr/>
                    <a:lstStyle/>
                    <a:p>
                      <a:pPr algn="ctr"/>
                      <a:r>
                        <a:rPr lang="zh-CN" altLang="en-US" sz="2400" dirty="0">
                          <a:latin typeface="仿宋" panose="02010609060101010101" charset="-122"/>
                          <a:ea typeface="仿宋" panose="02010609060101010101" charset="-122"/>
                        </a:rPr>
                        <a:t>方式</a:t>
                      </a:r>
                      <a:endParaRPr lang="zh-CN" altLang="en-US" sz="2400" dirty="0">
                        <a:latin typeface="仿宋" panose="02010609060101010101" charset="-122"/>
                        <a:ea typeface="仿宋" panose="02010609060101010101" charset="-122"/>
                      </a:endParaRPr>
                    </a:p>
                  </a:txBody>
                  <a:tcPr anchor="ctr"/>
                </a:tc>
                <a:tc>
                  <a:txBody>
                    <a:bodyPr/>
                    <a:lstStyle/>
                    <a:p>
                      <a:pPr algn="ctr"/>
                      <a:r>
                        <a:rPr lang="zh-CN" altLang="zh-CN" sz="2400" dirty="0">
                          <a:latin typeface="仿宋" panose="02010609060101010101" charset="-122"/>
                          <a:ea typeface="仿宋" panose="02010609060101010101" charset="-122"/>
                        </a:rPr>
                        <a:t>监督管理</a:t>
                      </a:r>
                      <a:endParaRPr lang="zh-CN" altLang="zh-CN" sz="2400" dirty="0">
                        <a:latin typeface="仿宋" panose="02010609060101010101" charset="-122"/>
                        <a:ea typeface="仿宋" panose="02010609060101010101" charset="-122"/>
                      </a:endParaRPr>
                    </a:p>
                  </a:txBody>
                  <a:tcPr anchor="ctr"/>
                </a:tc>
              </a:tr>
              <a:tr h="1067531">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latin typeface="仿宋" panose="02010609060101010101" charset="-122"/>
                          <a:ea typeface="仿宋" panose="02010609060101010101" charset="-122"/>
                          <a:cs typeface="+mn-cs"/>
                          <a:sym typeface="+mn-ea"/>
                        </a:rPr>
                        <a:t>市区建设管理、交通、水务、绿化等部门及其委托的监管机构</a:t>
                      </a:r>
                      <a:endParaRPr lang="zh-CN" altLang="en-US" sz="1800" kern="1200" dirty="0">
                        <a:solidFill>
                          <a:schemeClr val="dk1"/>
                        </a:solidFill>
                        <a:latin typeface="仿宋" panose="02010609060101010101" charset="-122"/>
                        <a:ea typeface="仿宋" panose="02010609060101010101"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solidFill>
                            <a:srgbClr val="000000"/>
                          </a:solidFill>
                          <a:latin typeface="仿宋" panose="02010609060101010101" charset="-122"/>
                          <a:ea typeface="仿宋" panose="02010609060101010101" charset="-122"/>
                          <a:sym typeface="+mn-ea"/>
                        </a:rPr>
                        <a:t>日常监督</a:t>
                      </a:r>
                      <a:endParaRPr lang="zh-CN" altLang="en-US" sz="1800" b="0" dirty="0">
                        <a:latin typeface="仿宋" panose="02010609060101010101" charset="-122"/>
                        <a:ea typeface="仿宋" panose="02010609060101010101"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0" dirty="0">
                          <a:solidFill>
                            <a:srgbClr val="000000"/>
                          </a:solidFill>
                          <a:latin typeface="仿宋" panose="02010609060101010101" charset="-122"/>
                          <a:ea typeface="仿宋" panose="02010609060101010101" charset="-122"/>
                          <a:sym typeface="+mn-ea"/>
                        </a:rPr>
                        <a:t>1</a:t>
                      </a:r>
                      <a:r>
                        <a:rPr lang="zh-CN" altLang="en-US" sz="1800" b="0" dirty="0">
                          <a:solidFill>
                            <a:srgbClr val="000000"/>
                          </a:solidFill>
                          <a:latin typeface="仿宋" panose="02010609060101010101" charset="-122"/>
                          <a:ea typeface="仿宋" panose="02010609060101010101" charset="-122"/>
                          <a:sym typeface="+mn-ea"/>
                        </a:rPr>
                        <a:t>工程项目按时开立和撤销专用账户；</a:t>
                      </a:r>
                      <a:endParaRPr lang="en-US" altLang="zh-CN" sz="1800" b="0" dirty="0">
                        <a:solidFill>
                          <a:srgbClr val="000000"/>
                        </a:solidFill>
                        <a:latin typeface="仿宋" panose="02010609060101010101" charset="-122"/>
                        <a:ea typeface="仿宋" panose="02010609060101010101" charset="-122"/>
                        <a:sym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b="0" dirty="0">
                          <a:solidFill>
                            <a:srgbClr val="000000"/>
                          </a:solidFill>
                          <a:latin typeface="仿宋" panose="02010609060101010101" charset="-122"/>
                          <a:ea typeface="仿宋" panose="02010609060101010101" charset="-122"/>
                          <a:sym typeface="+mn-ea"/>
                        </a:rPr>
                        <a:t>2</a:t>
                      </a:r>
                      <a:r>
                        <a:rPr lang="zh-CN" altLang="en-US" sz="1800" b="0" dirty="0">
                          <a:solidFill>
                            <a:srgbClr val="000000"/>
                          </a:solidFill>
                          <a:latin typeface="仿宋" panose="02010609060101010101" charset="-122"/>
                          <a:ea typeface="仿宋" panose="02010609060101010101" charset="-122"/>
                          <a:sym typeface="+mn-ea"/>
                        </a:rPr>
                        <a:t>监控对实名信息、人工费、工资发放信息以及预警的工程项目和企业。</a:t>
                      </a:r>
                      <a:endParaRPr lang="zh-CN" altLang="en-US" sz="1800" b="0" dirty="0">
                        <a:latin typeface="仿宋" panose="02010609060101010101" charset="-122"/>
                        <a:ea typeface="仿宋" panose="02010609060101010101" charset="-122"/>
                      </a:endParaRPr>
                    </a:p>
                  </a:txBody>
                  <a:tcPr anchor="ctr"/>
                </a:tc>
              </a:tr>
              <a:tr h="769717">
                <a:tc vMerge="1">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仿宋" panose="02010609060101010101" charset="-122"/>
                          <a:ea typeface="仿宋" panose="02010609060101010101" charset="-122"/>
                        </a:rPr>
                        <a:t>依法处理</a:t>
                      </a:r>
                      <a:r>
                        <a:rPr lang="zh-CN" altLang="en-US" sz="1800" b="0" dirty="0">
                          <a:solidFill>
                            <a:schemeClr val="tx1"/>
                          </a:solidFill>
                          <a:latin typeface="仿宋" panose="02010609060101010101" charset="-122"/>
                          <a:ea typeface="仿宋" panose="02010609060101010101" charset="-122"/>
                        </a:rPr>
                        <a:t>（</a:t>
                      </a:r>
                      <a:r>
                        <a:rPr lang="zh-CN" altLang="en-US" sz="1800" b="0" dirty="0">
                          <a:solidFill>
                            <a:schemeClr val="tx1"/>
                          </a:solidFill>
                          <a:latin typeface="仿宋" panose="02010609060101010101" charset="-122"/>
                          <a:ea typeface="仿宋" panose="02010609060101010101" charset="-122"/>
                          <a:sym typeface="+mn-ea"/>
                        </a:rPr>
                        <a:t>视为未按时足额发放农民工工资</a:t>
                      </a:r>
                      <a:r>
                        <a:rPr lang="zh-CN" altLang="en-US" sz="1800" b="0" dirty="0">
                          <a:solidFill>
                            <a:schemeClr val="tx1"/>
                          </a:solidFill>
                          <a:latin typeface="仿宋" panose="02010609060101010101" charset="-122"/>
                          <a:ea typeface="仿宋" panose="02010609060101010101" charset="-122"/>
                        </a:rPr>
                        <a:t>）</a:t>
                      </a:r>
                      <a:endParaRPr lang="zh-CN" altLang="en-US" sz="1800" b="0" dirty="0">
                        <a:solidFill>
                          <a:schemeClr val="tx1"/>
                        </a:solidFill>
                        <a:latin typeface="仿宋" panose="02010609060101010101" charset="-122"/>
                        <a:ea typeface="仿宋" panose="02010609060101010101" charset="-122"/>
                      </a:endParaRPr>
                    </a:p>
                  </a:txBody>
                  <a:tcPr anchor="ctr"/>
                </a:tc>
                <a:tc>
                  <a:txBody>
                    <a:bodyPr/>
                    <a:lstStyle/>
                    <a:p>
                      <a:pPr algn="l">
                        <a:spcBef>
                          <a:spcPts val="0"/>
                        </a:spcBef>
                        <a:spcAft>
                          <a:spcPts val="0"/>
                        </a:spcAft>
                        <a:buClrTx/>
                        <a:buSzTx/>
                        <a:buFontTx/>
                        <a:defRPr/>
                      </a:pPr>
                      <a:r>
                        <a:rPr lang="en-US" altLang="zh-CN" sz="1800" dirty="0">
                          <a:latin typeface="仿宋" panose="02010609060101010101" charset="-122"/>
                          <a:ea typeface="仿宋" panose="02010609060101010101" charset="-122"/>
                        </a:rPr>
                        <a:t>1</a:t>
                      </a:r>
                      <a:r>
                        <a:rPr lang="zh-CN" altLang="en-US" sz="1800" dirty="0">
                          <a:latin typeface="仿宋" panose="02010609060101010101" charset="-122"/>
                          <a:ea typeface="仿宋" panose="02010609060101010101" charset="-122"/>
                        </a:rPr>
                        <a:t>、未开设专用账户；</a:t>
                      </a:r>
                      <a:endParaRPr lang="en-US" altLang="zh-CN" sz="1800" dirty="0">
                        <a:latin typeface="仿宋" panose="02010609060101010101" charset="-122"/>
                        <a:ea typeface="仿宋" panose="02010609060101010101" charset="-122"/>
                      </a:endParaRPr>
                    </a:p>
                    <a:p>
                      <a:pPr algn="l">
                        <a:spcBef>
                          <a:spcPts val="0"/>
                        </a:spcBef>
                        <a:spcAft>
                          <a:spcPts val="0"/>
                        </a:spcAft>
                        <a:buClrTx/>
                        <a:buSzTx/>
                        <a:buFontTx/>
                        <a:defRPr/>
                      </a:pPr>
                      <a:r>
                        <a:rPr lang="en-US" altLang="zh-CN" sz="1800" dirty="0">
                          <a:latin typeface="仿宋" panose="02010609060101010101" charset="-122"/>
                          <a:ea typeface="仿宋" panose="02010609060101010101" charset="-122"/>
                        </a:rPr>
                        <a:t>2</a:t>
                      </a:r>
                      <a:r>
                        <a:rPr lang="zh-CN" altLang="en-US" sz="1800" dirty="0">
                          <a:latin typeface="仿宋" panose="02010609060101010101" charset="-122"/>
                          <a:ea typeface="仿宋" panose="02010609060101010101" charset="-122"/>
                        </a:rPr>
                        <a:t>、未及时撤销专用账户；</a:t>
                      </a:r>
                      <a:endParaRPr lang="en-US" altLang="zh-CN" sz="1800" dirty="0">
                        <a:latin typeface="仿宋" panose="02010609060101010101" charset="-122"/>
                        <a:ea typeface="仿宋" panose="02010609060101010101" charset="-122"/>
                      </a:endParaRPr>
                    </a:p>
                    <a:p>
                      <a:pPr algn="l">
                        <a:spcBef>
                          <a:spcPts val="0"/>
                        </a:spcBef>
                        <a:spcAft>
                          <a:spcPts val="0"/>
                        </a:spcAft>
                        <a:buClrTx/>
                        <a:buSzTx/>
                        <a:buFontTx/>
                        <a:defRPr/>
                      </a:pPr>
                      <a:r>
                        <a:rPr lang="en-US" altLang="zh-CN" sz="1800" dirty="0">
                          <a:latin typeface="仿宋" panose="02010609060101010101" charset="-122"/>
                          <a:ea typeface="仿宋" panose="02010609060101010101" charset="-122"/>
                        </a:rPr>
                        <a:t>3</a:t>
                      </a:r>
                      <a:r>
                        <a:rPr lang="zh-CN" altLang="en-US" sz="1800" dirty="0">
                          <a:latin typeface="仿宋" panose="02010609060101010101" charset="-122"/>
                          <a:ea typeface="仿宋" panose="02010609060101010101" charset="-122"/>
                        </a:rPr>
                        <a:t>、未与本市实名制系统对接</a:t>
                      </a:r>
                      <a:endParaRPr lang="zh-CN" altLang="en-US" sz="1800" dirty="0">
                        <a:latin typeface="仿宋" panose="02010609060101010101" charset="-122"/>
                        <a:ea typeface="仿宋" panose="02010609060101010101" charset="-122"/>
                      </a:endParaRPr>
                    </a:p>
                  </a:txBody>
                  <a:tcPr anchor="ctr"/>
                </a:tc>
              </a:tr>
              <a:tr h="587181">
                <a:tc vMerge="1">
                  <a:tcPr/>
                </a:tc>
                <a:tc vMerge="1">
                  <a:tcPr/>
                </a:tc>
                <a:tc>
                  <a:txBody>
                    <a:bodyPr/>
                    <a:lstStyle/>
                    <a:p>
                      <a:pPr algn="l">
                        <a:spcBef>
                          <a:spcPts val="0"/>
                        </a:spcBef>
                        <a:spcAft>
                          <a:spcPts val="0"/>
                        </a:spcAft>
                        <a:buClrTx/>
                        <a:buSzTx/>
                        <a:buFontTx/>
                        <a:defRPr/>
                      </a:pPr>
                      <a:r>
                        <a:rPr lang="zh-CN" altLang="en-US" sz="1800" b="0" dirty="0">
                          <a:solidFill>
                            <a:srgbClr val="000000"/>
                          </a:solidFill>
                          <a:latin typeface="仿宋" panose="02010609060101010101" charset="-122"/>
                          <a:ea typeface="仿宋" panose="02010609060101010101" charset="-122"/>
                          <a:sym typeface="+mn-ea"/>
                        </a:rPr>
                        <a:t>发现拖欠农民工工资或者其他违法违规情况的。</a:t>
                      </a:r>
                      <a:endParaRPr lang="zh-CN" altLang="en-US" sz="1800" b="0" dirty="0">
                        <a:latin typeface="仿宋" panose="02010609060101010101" charset="-122"/>
                        <a:ea typeface="仿宋" panose="02010609060101010101" charset="-122"/>
                      </a:endParaRPr>
                    </a:p>
                  </a:txBody>
                  <a:tcPr anchor="ctr"/>
                </a:tc>
              </a:tr>
              <a:tr h="419348">
                <a:tc v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仿宋" panose="02010609060101010101" charset="-122"/>
                          <a:ea typeface="仿宋" panose="02010609060101010101" charset="-122"/>
                        </a:rPr>
                        <a:t>依法通报</a:t>
                      </a:r>
                      <a:endParaRPr lang="zh-CN" altLang="en-US" sz="1800" dirty="0">
                        <a:latin typeface="仿宋" panose="02010609060101010101" charset="-122"/>
                        <a:ea typeface="仿宋" panose="02010609060101010101" charset="-122"/>
                      </a:endParaRPr>
                    </a:p>
                  </a:txBody>
                  <a:tcPr anchor="ctr"/>
                </a:tc>
                <a:tc>
                  <a:txBody>
                    <a:bodyPr/>
                    <a:lstStyle/>
                    <a:p>
                      <a:pPr fontAlgn="auto">
                        <a:lnSpc>
                          <a:spcPct val="150000"/>
                        </a:lnSpc>
                      </a:pPr>
                      <a:r>
                        <a:rPr lang="zh-CN" altLang="en-US" sz="1800" b="0" dirty="0">
                          <a:solidFill>
                            <a:srgbClr val="000000"/>
                          </a:solidFill>
                          <a:latin typeface="仿宋" panose="02010609060101010101" charset="-122"/>
                          <a:ea typeface="仿宋" panose="02010609060101010101" charset="-122"/>
                          <a:sym typeface="+mn-ea"/>
                        </a:rPr>
                        <a:t>对撤销农民工工资专用账户后，出现欠薪情况的，将欠薪责任单位和人员列入当年度欠薪“黑名单”，向社会通报。</a:t>
                      </a:r>
                      <a:endParaRPr lang="zh-CN" altLang="en-US" sz="1800" b="0" dirty="0">
                        <a:latin typeface="仿宋" panose="02010609060101010101" charset="-122"/>
                        <a:ea typeface="仿宋" panose="02010609060101010101" charset="-122"/>
                      </a:endParaRPr>
                    </a:p>
                  </a:txBody>
                  <a:tcPr anchor="ctr"/>
                </a:tc>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仿宋" panose="02010609060101010101" charset="-122"/>
                          <a:ea typeface="仿宋" panose="02010609060101010101" charset="-122"/>
                        </a:rPr>
                        <a:t>中国人民银行上海分行、上海银保监局、相关管理部门</a:t>
                      </a:r>
                      <a:endParaRPr lang="zh-CN" altLang="en-US" sz="18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仿宋" panose="02010609060101010101" charset="-122"/>
                          <a:ea typeface="仿宋" panose="02010609060101010101" charset="-122"/>
                          <a:sym typeface="+mn-ea"/>
                        </a:rPr>
                        <a:t>责令整改</a:t>
                      </a:r>
                      <a:endParaRPr lang="en-US" altLang="zh-CN" sz="1800" dirty="0">
                        <a:latin typeface="仿宋" panose="02010609060101010101" charset="-122"/>
                        <a:ea typeface="仿宋" panose="02010609060101010101"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仿宋" panose="02010609060101010101" charset="-122"/>
                          <a:ea typeface="仿宋" panose="02010609060101010101" charset="-122"/>
                          <a:sym typeface="+mn-ea"/>
                        </a:rPr>
                        <a:t>依法处理</a:t>
                      </a:r>
                      <a:endParaRPr lang="zh-CN" altLang="en-US" sz="1800" dirty="0">
                        <a:latin typeface="仿宋" panose="02010609060101010101" charset="-122"/>
                        <a:ea typeface="仿宋" panose="02010609060101010101" charset="-122"/>
                      </a:endParaRPr>
                    </a:p>
                  </a:txBody>
                  <a:tcPr anchor="ctr"/>
                </a:tc>
                <a:tc>
                  <a:txBody>
                    <a:bodyPr/>
                    <a:lstStyle/>
                    <a:p>
                      <a:pPr algn="l"/>
                      <a:r>
                        <a:rPr lang="en-US" altLang="zh-CN" sz="1800" b="0" dirty="0">
                          <a:latin typeface="仿宋" panose="02010609060101010101" charset="-122"/>
                          <a:ea typeface="仿宋" panose="02010609060101010101" charset="-122"/>
                          <a:cs typeface="仿宋" panose="02010609060101010101" charset="-122"/>
                          <a:sym typeface="+mn-ea"/>
                        </a:rPr>
                        <a:t>1</a:t>
                      </a:r>
                      <a:r>
                        <a:rPr lang="zh-CN" altLang="en-US" sz="1800" b="0" dirty="0">
                          <a:latin typeface="仿宋" panose="02010609060101010101" charset="-122"/>
                          <a:ea typeface="仿宋" panose="02010609060101010101" charset="-122"/>
                          <a:cs typeface="仿宋" panose="02010609060101010101" charset="-122"/>
                          <a:sym typeface="+mn-ea"/>
                        </a:rPr>
                        <a:t>、为专用账户提供现金支取和其他转账结算服务的开户银行；</a:t>
                      </a:r>
                      <a:endParaRPr lang="zh-CN" altLang="en-US" sz="1800" b="0" dirty="0">
                        <a:latin typeface="仿宋" panose="02010609060101010101" charset="-122"/>
                        <a:ea typeface="仿宋" panose="02010609060101010101" charset="-122"/>
                        <a:cs typeface="仿宋" panose="02010609060101010101" charset="-122"/>
                        <a:sym typeface="+mn-ea"/>
                      </a:endParaRPr>
                    </a:p>
                    <a:p>
                      <a:pPr algn="l"/>
                      <a:r>
                        <a:rPr lang="en-US" altLang="zh-CN" sz="1800" b="0" dirty="0">
                          <a:latin typeface="仿宋" panose="02010609060101010101" charset="-122"/>
                          <a:ea typeface="仿宋" panose="02010609060101010101" charset="-122"/>
                          <a:cs typeface="仿宋" panose="02010609060101010101" charset="-122"/>
                          <a:sym typeface="+mn-ea"/>
                        </a:rPr>
                        <a:t>2</a:t>
                      </a:r>
                      <a:r>
                        <a:rPr lang="zh-CN" altLang="en-US" sz="1800" b="0" dirty="0">
                          <a:latin typeface="仿宋" panose="02010609060101010101" charset="-122"/>
                          <a:ea typeface="仿宋" panose="02010609060101010101" charset="-122"/>
                          <a:cs typeface="仿宋" panose="02010609060101010101" charset="-122"/>
                          <a:sym typeface="+mn-ea"/>
                        </a:rPr>
                        <a:t>、未经开户单位申请擅自撤销专用账户的开户银行。</a:t>
                      </a:r>
                      <a:endParaRPr lang="zh-CN" altLang="en-US" sz="1800" b="0" dirty="0">
                        <a:latin typeface="仿宋" panose="02010609060101010101" charset="-122"/>
                        <a:ea typeface="仿宋" panose="02010609060101010101" charset="-122"/>
                        <a:cs typeface="仿宋" panose="02010609060101010101" charset="-122"/>
                        <a:sym typeface="+mn-ea"/>
                      </a:endParaRPr>
                    </a:p>
                  </a:txBody>
                  <a:tcPr anchor="ctr"/>
                </a:tc>
              </a:tr>
            </a:tbl>
          </a:graphicData>
        </a:graphic>
      </p:graphicFrame>
      <p:sp>
        <p:nvSpPr>
          <p:cNvPr id="9" name="文本框 8"/>
          <p:cNvSpPr txBox="1"/>
          <p:nvPr/>
        </p:nvSpPr>
        <p:spPr>
          <a:xfrm>
            <a:off x="4400550" y="445770"/>
            <a:ext cx="4830445" cy="521970"/>
          </a:xfrm>
          <a:prstGeom prst="rect">
            <a:avLst/>
          </a:prstGeom>
          <a:noFill/>
        </p:spPr>
        <p:txBody>
          <a:bodyPr wrap="none" rtlCol="0" anchor="t">
            <a:spAutoFit/>
          </a:bodyPr>
          <a:lstStyle/>
          <a:p>
            <a:r>
              <a:rPr lang="zh-CN" altLang="en-US" sz="2800" b="1">
                <a:latin typeface="黑体" panose="02010609060101010101" charset="-122"/>
                <a:ea typeface="黑体" panose="02010609060101010101" charset="-122"/>
                <a:cs typeface="仿宋" panose="02010609060101010101" charset="-122"/>
                <a:sym typeface="+mn-ea"/>
              </a:rPr>
              <a:t>责任单位监督管理内容一览表</a:t>
            </a:r>
            <a:endParaRPr lang="zh-CN" altLang="en-US" sz="2800" b="1">
              <a:latin typeface="黑体" panose="02010609060101010101" charset="-122"/>
              <a:ea typeface="黑体" panose="02010609060101010101" charset="-122"/>
              <a:cs typeface="仿宋" panose="02010609060101010101" charset="-122"/>
              <a:sym typeface="+mn-ea"/>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8</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7" name="文本框 6"/>
          <p:cNvSpPr txBox="1"/>
          <p:nvPr/>
        </p:nvSpPr>
        <p:spPr>
          <a:xfrm>
            <a:off x="5317490" y="3062605"/>
            <a:ext cx="6482080" cy="1106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其他</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1</a:t>
            </a:r>
            <a:endParaRPr lang="en-US" altLang="zh-CN" sz="3200">
              <a:solidFill>
                <a:schemeClr val="lt1"/>
              </a:solidFill>
            </a:endParaRPr>
          </a:p>
        </p:txBody>
      </p:sp>
      <p:sp>
        <p:nvSpPr>
          <p:cNvPr id="2" name="文本框 1"/>
          <p:cNvSpPr txBox="1"/>
          <p:nvPr/>
        </p:nvSpPr>
        <p:spPr>
          <a:xfrm>
            <a:off x="573405" y="95250"/>
            <a:ext cx="2853055" cy="583565"/>
          </a:xfrm>
          <a:prstGeom prst="rect">
            <a:avLst/>
          </a:prstGeom>
          <a:noFill/>
        </p:spPr>
        <p:txBody>
          <a:bodyPr wrap="square" rtlCol="0" anchor="t">
            <a:spAutoFit/>
          </a:bodyPr>
          <a:lstStyle/>
          <a:p>
            <a:r>
              <a:rPr lang="zh-CN" altLang="en-US" sz="3200" b="1"/>
              <a:t>背景</a:t>
            </a:r>
            <a:endParaRPr lang="zh-CN" altLang="en-US" sz="3200" b="1"/>
          </a:p>
        </p:txBody>
      </p:sp>
      <p:sp>
        <p:nvSpPr>
          <p:cNvPr id="3" name="文本框 2"/>
          <p:cNvSpPr txBox="1"/>
          <p:nvPr/>
        </p:nvSpPr>
        <p:spPr>
          <a:xfrm>
            <a:off x="869950" y="1736725"/>
            <a:ext cx="10452735" cy="3322955"/>
          </a:xfrm>
          <a:prstGeom prst="rect">
            <a:avLst/>
          </a:prstGeom>
          <a:noFill/>
        </p:spPr>
        <p:txBody>
          <a:bodyPr wrap="square" rtlCol="0" anchor="t">
            <a:spAutoFit/>
          </a:bodyPr>
          <a:lstStyle/>
          <a:p>
            <a:pPr fontAlgn="auto">
              <a:lnSpc>
                <a:spcPct val="150000"/>
              </a:lnSpc>
            </a:pPr>
            <a:r>
              <a:rPr lang="zh-CN" altLang="en-US" sz="2800" b="1" dirty="0">
                <a:latin typeface="仿宋" panose="02010609060101010101" charset="-122"/>
                <a:ea typeface="仿宋" panose="02010609060101010101" charset="-122"/>
                <a:cs typeface="仿宋" panose="02010609060101010101" charset="-122"/>
              </a:rPr>
              <a:t>    （1）《工程建设领域农民工工资专用账户管理暂行办法》（人社部发</a:t>
            </a:r>
            <a:r>
              <a:rPr lang="zh-CN" altLang="en-US" sz="2800" b="1" dirty="0">
                <a:latin typeface="仿宋" panose="02010609060101010101" charset="-122"/>
                <a:ea typeface="仿宋" panose="02010609060101010101" charset="-122"/>
                <a:cs typeface="仿宋" panose="02010609060101010101" charset="-122"/>
                <a:sym typeface="+mn-ea"/>
              </a:rPr>
              <a:t>〔2021〕53号</a:t>
            </a:r>
            <a:r>
              <a:rPr lang="zh-CN" altLang="en-US" sz="2800" b="1" dirty="0">
                <a:latin typeface="仿宋" panose="02010609060101010101" charset="-122"/>
                <a:ea typeface="仿宋" panose="02010609060101010101" charset="-122"/>
                <a:cs typeface="仿宋" panose="02010609060101010101" charset="-122"/>
              </a:rPr>
              <a:t>）正式施行；</a:t>
            </a:r>
            <a:endParaRPr lang="zh-CN" altLang="en-US" sz="2800" b="1" dirty="0">
              <a:latin typeface="仿宋" panose="02010609060101010101" charset="-122"/>
              <a:ea typeface="仿宋" panose="02010609060101010101" charset="-122"/>
              <a:cs typeface="仿宋" panose="02010609060101010101" charset="-122"/>
            </a:endParaRPr>
          </a:p>
          <a:p>
            <a:pPr fontAlgn="auto">
              <a:lnSpc>
                <a:spcPct val="150000"/>
              </a:lnSpc>
            </a:pPr>
            <a:r>
              <a:rPr lang="zh-CN" altLang="en-US" sz="2800" b="1" dirty="0">
                <a:latin typeface="仿宋" panose="02010609060101010101" charset="-122"/>
                <a:ea typeface="仿宋" panose="02010609060101010101" charset="-122"/>
                <a:cs typeface="仿宋" panose="02010609060101010101" charset="-122"/>
              </a:rPr>
              <a:t>    （</a:t>
            </a:r>
            <a:r>
              <a:rPr lang="en-US" altLang="zh-CN" sz="2800" b="1" dirty="0">
                <a:latin typeface="仿宋" panose="02010609060101010101" charset="-122"/>
                <a:ea typeface="仿宋" panose="02010609060101010101" charset="-122"/>
                <a:cs typeface="仿宋" panose="02010609060101010101" charset="-122"/>
              </a:rPr>
              <a:t>2</a:t>
            </a:r>
            <a:r>
              <a:rPr lang="zh-CN" altLang="en-US" sz="2800" b="1" dirty="0">
                <a:latin typeface="仿宋" panose="02010609060101010101" charset="-122"/>
                <a:ea typeface="仿宋" panose="02010609060101010101" charset="-122"/>
                <a:cs typeface="仿宋" panose="02010609060101010101" charset="-122"/>
              </a:rPr>
              <a:t>）依托实名制，建筑工人实名制信息录入、考勤及数据上传功能基本完成，依据本文件</a:t>
            </a:r>
            <a:r>
              <a:rPr lang="zh-CN" altLang="en-US" sz="2800" b="1" dirty="0">
                <a:latin typeface="仿宋" panose="02010609060101010101" charset="-122"/>
                <a:ea typeface="仿宋" panose="02010609060101010101" charset="-122"/>
                <a:cs typeface="仿宋" panose="02010609060101010101" charset="-122"/>
                <a:sym typeface="+mn-ea"/>
              </a:rPr>
              <a:t>，实现银行数据对接、预警管理，建筑工人用工管理（实名、考勤、工资支付）基本闭环。</a:t>
            </a:r>
            <a:endParaRPr lang="zh-CN" altLang="en-US" sz="2800" b="1" dirty="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8</a:t>
            </a:r>
            <a:endParaRPr lang="en-US" altLang="zh-CN" sz="3200">
              <a:solidFill>
                <a:schemeClr val="lt1"/>
              </a:solidFill>
            </a:endParaRP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a:t>其他</a:t>
            </a:r>
            <a:endParaRPr lang="zh-CN" altLang="en-US" sz="3200" b="1"/>
          </a:p>
        </p:txBody>
      </p:sp>
      <p:grpSp>
        <p:nvGrpSpPr>
          <p:cNvPr id="39" name="组合 38"/>
          <p:cNvGrpSpPr>
            <a:grpSpLocks noChangeAspect="1"/>
          </p:cNvGrpSpPr>
          <p:nvPr/>
        </p:nvGrpSpPr>
        <p:grpSpPr>
          <a:xfrm>
            <a:off x="852170" y="1597660"/>
            <a:ext cx="753745" cy="666115"/>
            <a:chOff x="851" y="2162"/>
            <a:chExt cx="2218" cy="1959"/>
          </a:xfrm>
        </p:grpSpPr>
        <p:sp>
          <p:nvSpPr>
            <p:cNvPr id="36" name="五边形 35"/>
            <p:cNvSpPr/>
            <p:nvPr/>
          </p:nvSpPr>
          <p:spPr>
            <a:xfrm>
              <a:off x="903" y="2162"/>
              <a:ext cx="2167" cy="1959"/>
            </a:xfrm>
            <a:prstGeom prst="homePlat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燕尾形 36"/>
            <p:cNvSpPr/>
            <p:nvPr/>
          </p:nvSpPr>
          <p:spPr>
            <a:xfrm>
              <a:off x="851" y="2163"/>
              <a:ext cx="2218" cy="1958"/>
            </a:xfrm>
            <a:prstGeom prst="chevron">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a:grpSpLocks noChangeAspect="1"/>
          </p:cNvGrpSpPr>
          <p:nvPr/>
        </p:nvGrpSpPr>
        <p:grpSpPr>
          <a:xfrm>
            <a:off x="840740" y="4253865"/>
            <a:ext cx="753745" cy="666115"/>
            <a:chOff x="851" y="2162"/>
            <a:chExt cx="2218" cy="1959"/>
          </a:xfrm>
        </p:grpSpPr>
        <p:sp>
          <p:nvSpPr>
            <p:cNvPr id="41" name="五边形 40"/>
            <p:cNvSpPr/>
            <p:nvPr/>
          </p:nvSpPr>
          <p:spPr>
            <a:xfrm>
              <a:off x="903" y="2162"/>
              <a:ext cx="2167" cy="1959"/>
            </a:xfrm>
            <a:prstGeom prst="homePlat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燕尾形 41"/>
            <p:cNvSpPr/>
            <p:nvPr/>
          </p:nvSpPr>
          <p:spPr>
            <a:xfrm>
              <a:off x="851" y="2163"/>
              <a:ext cx="2218" cy="1958"/>
            </a:xfrm>
            <a:prstGeom prst="chevron">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959610" y="1239520"/>
            <a:ext cx="9805670" cy="1383665"/>
          </a:xfrm>
          <a:prstGeom prst="rect">
            <a:avLst/>
          </a:prstGeom>
          <a:noFill/>
        </p:spPr>
        <p:txBody>
          <a:bodyPr wrap="square" rtlCol="0">
            <a:spAutoFit/>
          </a:bodyPr>
          <a:lstStyle/>
          <a:p>
            <a:pPr fontAlgn="auto">
              <a:lnSpc>
                <a:spcPct val="150000"/>
              </a:lnSpc>
            </a:pPr>
            <a:r>
              <a:rPr lang="zh-CN" altLang="en-US" sz="2800" b="1">
                <a:solidFill>
                  <a:srgbClr val="000000"/>
                </a:solidFill>
                <a:latin typeface="仿宋" panose="02010609060101010101" charset="-122"/>
                <a:ea typeface="仿宋" panose="02010609060101010101" charset="-122"/>
              </a:rPr>
              <a:t>（一）本《通知》自2022年4月1日起施行，有效期至2027年3月31日。</a:t>
            </a:r>
            <a:endParaRPr lang="zh-CN" altLang="en-US" sz="2800" b="1">
              <a:solidFill>
                <a:srgbClr val="000000"/>
              </a:solidFill>
              <a:latin typeface="仿宋" panose="02010609060101010101" charset="-122"/>
              <a:ea typeface="仿宋" panose="02010609060101010101" charset="-122"/>
            </a:endParaRPr>
          </a:p>
        </p:txBody>
      </p:sp>
      <p:sp>
        <p:nvSpPr>
          <p:cNvPr id="44" name="文本框 43"/>
          <p:cNvSpPr txBox="1"/>
          <p:nvPr/>
        </p:nvSpPr>
        <p:spPr>
          <a:xfrm>
            <a:off x="1959610" y="3895090"/>
            <a:ext cx="9805670" cy="1938020"/>
          </a:xfrm>
          <a:prstGeom prst="rect">
            <a:avLst/>
          </a:prstGeom>
          <a:noFill/>
        </p:spPr>
        <p:txBody>
          <a:bodyPr wrap="square" rtlCol="0">
            <a:spAutoFit/>
          </a:bodyPr>
          <a:lstStyle/>
          <a:p>
            <a:pPr fontAlgn="auto">
              <a:lnSpc>
                <a:spcPct val="150000"/>
              </a:lnSpc>
            </a:pPr>
            <a:r>
              <a:rPr lang="zh-CN" altLang="en-US" sz="2800" b="1">
                <a:latin typeface="仿宋" panose="02010609060101010101" charset="-122"/>
                <a:ea typeface="仿宋" panose="02010609060101010101" charset="-122"/>
              </a:rPr>
              <a:t>（二）自本《通知》施行之日起，距离工程竣工日期不足6个月（含6个月）的工程建设项目，可沿用原有专用账户。</a:t>
            </a:r>
            <a:endParaRPr lang="zh-CN" altLang="en-US" sz="2800" b="1">
              <a:latin typeface="仿宋" panose="02010609060101010101" charset="-122"/>
              <a:ea typeface="仿宋" panose="02010609060101010101" charset="-122"/>
            </a:endParaRPr>
          </a:p>
          <a:p>
            <a:pPr fontAlgn="auto">
              <a:lnSpc>
                <a:spcPct val="150000"/>
              </a:lnSpc>
            </a:pPr>
            <a:r>
              <a:rPr lang="zh-CN" altLang="en-US" sz="2400" b="1">
                <a:solidFill>
                  <a:srgbClr val="FF0000"/>
                </a:solidFill>
                <a:latin typeface="仿宋" panose="02010609060101010101" charset="-122"/>
                <a:ea typeface="仿宋" panose="02010609060101010101" charset="-122"/>
              </a:rPr>
              <a:t>注：撤户按本通知规定。</a:t>
            </a:r>
            <a:endParaRPr lang="zh-CN" altLang="en-US" sz="2400" b="1">
              <a:solidFill>
                <a:srgbClr val="FF0000"/>
              </a:solidFill>
              <a:latin typeface="仿宋" panose="02010609060101010101" charset="-122"/>
              <a:ea typeface="仿宋" panose="02010609060101010101" charset="-122"/>
            </a:endParaRPr>
          </a:p>
        </p:txBody>
      </p:sp>
      <p:grpSp>
        <p:nvGrpSpPr>
          <p:cNvPr id="53" name="组合 52"/>
          <p:cNvGrpSpPr/>
          <p:nvPr/>
        </p:nvGrpSpPr>
        <p:grpSpPr>
          <a:xfrm>
            <a:off x="190500" y="5903595"/>
            <a:ext cx="11812270" cy="487680"/>
            <a:chOff x="300" y="5318"/>
            <a:chExt cx="18602" cy="768"/>
          </a:xfrm>
        </p:grpSpPr>
        <p:pic>
          <p:nvPicPr>
            <p:cNvPr id="54" name="图片 53" descr="343435333239323b333733323635303bbda8d6feb9a4c8cb"/>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9217" y="5318"/>
              <a:ext cx="768" cy="768"/>
            </a:xfrm>
            <a:prstGeom prst="rect">
              <a:avLst/>
            </a:prstGeom>
          </p:spPr>
        </p:pic>
        <p:cxnSp>
          <p:nvCxnSpPr>
            <p:cNvPr id="55" name="直接连接符 54"/>
            <p:cNvCxnSpPr/>
            <p:nvPr/>
          </p:nvCxnSpPr>
          <p:spPr>
            <a:xfrm>
              <a:off x="300" y="5756"/>
              <a:ext cx="8504" cy="0"/>
            </a:xfrm>
            <a:prstGeom prst="line">
              <a:avLst/>
            </a:prstGeom>
            <a:ln w="63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0398" y="5756"/>
              <a:ext cx="8504" cy="0"/>
            </a:xfrm>
            <a:prstGeom prst="line">
              <a:avLst/>
            </a:prstGeom>
            <a:ln w="63500">
              <a:solidFill>
                <a:srgbClr val="262626"/>
              </a:solidFill>
            </a:ln>
          </p:spPr>
          <p:style>
            <a:lnRef idx="1">
              <a:schemeClr val="accent1"/>
            </a:lnRef>
            <a:fillRef idx="0">
              <a:schemeClr val="accent1"/>
            </a:fillRef>
            <a:effectRef idx="0">
              <a:schemeClr val="accent1"/>
            </a:effectRef>
            <a:fontRef idx="minor">
              <a:schemeClr val="tx1"/>
            </a:fontRef>
          </p:style>
        </p:cxnSp>
      </p:grpSp>
    </p:spTree>
    <p:custDataLst>
      <p:tags r:id="rId4"/>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707890" y="3062605"/>
            <a:ext cx="7091680" cy="1106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谢</a:t>
            </a:r>
            <a:r>
              <a:rPr lang="en-US" altLang="zh-CN"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 </a:t>
            </a:r>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谢</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2</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19" name="文本框 18"/>
          <p:cNvSpPr txBox="1"/>
          <p:nvPr/>
        </p:nvSpPr>
        <p:spPr>
          <a:xfrm>
            <a:off x="5283835" y="3062605"/>
            <a:ext cx="5194300" cy="1106805"/>
          </a:xfrm>
          <a:prstGeom prst="rect">
            <a:avLst/>
          </a:prstGeom>
          <a:noFill/>
        </p:spPr>
        <p:txBody>
          <a:bodyPr wrap="square" rtlCol="0">
            <a:spAutoFit/>
          </a:bodyPr>
          <a:lstStyle/>
          <a:p>
            <a:pPr algn="just"/>
            <a:r>
              <a:rPr lang="zh-CN" altLang="en-US" sz="6600" b="1">
                <a:latin typeface="楷体" panose="02010609060101010101" charset="-122"/>
                <a:ea typeface="楷体" panose="02010609060101010101" charset="-122"/>
                <a:sym typeface="+mn-ea"/>
              </a:rPr>
              <a:t>适用范围</a:t>
            </a:r>
            <a:endParaRPr lang="zh-CN" altLang="en-US" sz="6600" b="1" spc="300" dirty="0">
              <a:solidFill>
                <a:schemeClr val="bg1"/>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2</a:t>
            </a:r>
            <a:endParaRPr lang="en-US" altLang="zh-CN" sz="3200">
              <a:solidFill>
                <a:schemeClr val="lt1"/>
              </a:solidFill>
            </a:endParaRPr>
          </a:p>
        </p:txBody>
      </p:sp>
      <p:sp>
        <p:nvSpPr>
          <p:cNvPr id="2" name="文本框 1"/>
          <p:cNvSpPr txBox="1"/>
          <p:nvPr/>
        </p:nvSpPr>
        <p:spPr>
          <a:xfrm>
            <a:off x="573405" y="95250"/>
            <a:ext cx="2853055" cy="583565"/>
          </a:xfrm>
          <a:prstGeom prst="rect">
            <a:avLst/>
          </a:prstGeom>
          <a:noFill/>
        </p:spPr>
        <p:txBody>
          <a:bodyPr wrap="square" rtlCol="0" anchor="t">
            <a:spAutoFit/>
          </a:bodyPr>
          <a:lstStyle/>
          <a:p>
            <a:r>
              <a:rPr lang="zh-CN" altLang="en-US" sz="3200" b="1"/>
              <a:t>适用范围</a:t>
            </a:r>
            <a:endParaRPr lang="zh-CN" altLang="en-US" sz="3200" b="1"/>
          </a:p>
        </p:txBody>
      </p:sp>
      <p:sp>
        <p:nvSpPr>
          <p:cNvPr id="3" name="文本框 2"/>
          <p:cNvSpPr txBox="1"/>
          <p:nvPr/>
        </p:nvSpPr>
        <p:spPr>
          <a:xfrm>
            <a:off x="869950" y="1736725"/>
            <a:ext cx="10452735" cy="2676525"/>
          </a:xfrm>
          <a:prstGeom prst="rect">
            <a:avLst/>
          </a:prstGeom>
          <a:noFill/>
        </p:spPr>
        <p:txBody>
          <a:bodyPr wrap="square" rtlCol="0" anchor="t">
            <a:spAutoFit/>
          </a:bodyPr>
          <a:lstStyle/>
          <a:p>
            <a:pPr fontAlgn="auto">
              <a:lnSpc>
                <a:spcPct val="150000"/>
              </a:lnSpc>
            </a:pPr>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本《通知》适用于本市行政辖区内新建、改建和扩建的房屋建筑工程、市政基础设施工程、交通工程、水务工程、绿化工程以及建筑装饰装修工程（以下简称“建设工程”）的农民工工资专用账户（以下简称“专用账户”）的管理。</a:t>
            </a:r>
            <a:endParaRPr lang="zh-CN" altLang="en-US" sz="2800" b="1">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2</a:t>
            </a:r>
            <a:endParaRPr lang="en-US" altLang="zh-CN" sz="3200">
              <a:solidFill>
                <a:schemeClr val="lt1"/>
              </a:solidFill>
            </a:endParaRPr>
          </a:p>
        </p:txBody>
      </p:sp>
      <p:sp>
        <p:nvSpPr>
          <p:cNvPr id="2" name="文本框 1"/>
          <p:cNvSpPr txBox="1"/>
          <p:nvPr/>
        </p:nvSpPr>
        <p:spPr>
          <a:xfrm>
            <a:off x="573405" y="95250"/>
            <a:ext cx="2853055" cy="583565"/>
          </a:xfrm>
          <a:prstGeom prst="rect">
            <a:avLst/>
          </a:prstGeom>
          <a:noFill/>
        </p:spPr>
        <p:txBody>
          <a:bodyPr wrap="square" rtlCol="0" anchor="t">
            <a:spAutoFit/>
          </a:bodyPr>
          <a:lstStyle/>
          <a:p>
            <a:r>
              <a:rPr lang="zh-CN" altLang="en-US" sz="3200" b="1"/>
              <a:t>适用范围</a:t>
            </a:r>
            <a:endParaRPr lang="zh-CN" altLang="en-US" sz="3200" b="1"/>
          </a:p>
        </p:txBody>
      </p:sp>
      <p:sp>
        <p:nvSpPr>
          <p:cNvPr id="8" name="箭头: V 形 106"/>
          <p:cNvSpPr/>
          <p:nvPr/>
        </p:nvSpPr>
        <p:spPr>
          <a:xfrm>
            <a:off x="1270674" y="1402641"/>
            <a:ext cx="1054416" cy="1529542"/>
          </a:xfrm>
          <a:custGeom>
            <a:avLst/>
            <a:gdLst>
              <a:gd name="connsiteX0" fmla="*/ 72085 w 1054416"/>
              <a:gd name="connsiteY0" fmla="*/ 0 h 1529542"/>
              <a:gd name="connsiteX1" fmla="*/ 614473 w 1054416"/>
              <a:gd name="connsiteY1" fmla="*/ 0 h 1529542"/>
              <a:gd name="connsiteX2" fmla="*/ 678060 w 1054416"/>
              <a:gd name="connsiteY2" fmla="*/ 38227 h 1529542"/>
              <a:gd name="connsiteX3" fmla="*/ 1046008 w 1054416"/>
              <a:gd name="connsiteY3" fmla="*/ 730998 h 1529542"/>
              <a:gd name="connsiteX4" fmla="*/ 1046008 w 1054416"/>
              <a:gd name="connsiteY4" fmla="*/ 798544 h 1529542"/>
              <a:gd name="connsiteX5" fmla="*/ 678060 w 1054416"/>
              <a:gd name="connsiteY5" fmla="*/ 1491315 h 1529542"/>
              <a:gd name="connsiteX6" fmla="*/ 614473 w 1054416"/>
              <a:gd name="connsiteY6" fmla="*/ 1529542 h 1529542"/>
              <a:gd name="connsiteX7" fmla="*/ 72085 w 1054416"/>
              <a:gd name="connsiteY7" fmla="*/ 1529542 h 1529542"/>
              <a:gd name="connsiteX8" fmla="*/ 8498 w 1054416"/>
              <a:gd name="connsiteY8" fmla="*/ 1423769 h 1529542"/>
              <a:gd name="connsiteX9" fmla="*/ 340570 w 1054416"/>
              <a:gd name="connsiteY9" fmla="*/ 798544 h 1529542"/>
              <a:gd name="connsiteX10" fmla="*/ 340570 w 1054416"/>
              <a:gd name="connsiteY10" fmla="*/ 730998 h 1529542"/>
              <a:gd name="connsiteX11" fmla="*/ 8498 w 1054416"/>
              <a:gd name="connsiteY11" fmla="*/ 105773 h 1529542"/>
              <a:gd name="connsiteX12" fmla="*/ 72085 w 1054416"/>
              <a:gd name="connsiteY12" fmla="*/ 0 h 15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416" h="1529542">
                <a:moveTo>
                  <a:pt x="72085" y="0"/>
                </a:moveTo>
                <a:lnTo>
                  <a:pt x="614473" y="0"/>
                </a:lnTo>
                <a:cubicBezTo>
                  <a:pt x="641093" y="0"/>
                  <a:pt x="665574" y="14717"/>
                  <a:pt x="678060" y="38227"/>
                </a:cubicBezTo>
                <a:lnTo>
                  <a:pt x="1046008" y="730998"/>
                </a:lnTo>
                <a:cubicBezTo>
                  <a:pt x="1057219" y="752106"/>
                  <a:pt x="1057219" y="777436"/>
                  <a:pt x="1046008" y="798544"/>
                </a:cubicBezTo>
                <a:lnTo>
                  <a:pt x="678060" y="1491315"/>
                </a:lnTo>
                <a:cubicBezTo>
                  <a:pt x="665574" y="1514825"/>
                  <a:pt x="641093" y="1529542"/>
                  <a:pt x="614473" y="1529542"/>
                </a:cubicBezTo>
                <a:lnTo>
                  <a:pt x="72085" y="1529542"/>
                </a:lnTo>
                <a:cubicBezTo>
                  <a:pt x="17831" y="1529542"/>
                  <a:pt x="-16951" y="1471684"/>
                  <a:pt x="8498" y="1423769"/>
                </a:cubicBezTo>
                <a:lnTo>
                  <a:pt x="340570" y="798544"/>
                </a:lnTo>
                <a:cubicBezTo>
                  <a:pt x="351781" y="777436"/>
                  <a:pt x="351781" y="752106"/>
                  <a:pt x="340570" y="730998"/>
                </a:cubicBezTo>
                <a:lnTo>
                  <a:pt x="8498" y="105773"/>
                </a:lnTo>
                <a:cubicBezTo>
                  <a:pt x="-16951" y="57858"/>
                  <a:pt x="17831" y="0"/>
                  <a:pt x="72085" y="0"/>
                </a:cubicBezTo>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a:spLocks noChangeAspect="1"/>
          </p:cNvSpPr>
          <p:nvPr/>
        </p:nvSpPr>
        <p:spPr>
          <a:xfrm>
            <a:off x="327025" y="1427480"/>
            <a:ext cx="1490345" cy="1490345"/>
          </a:xfrm>
          <a:prstGeom prst="ellipse">
            <a:avLst/>
          </a:prstGeom>
          <a:solidFill>
            <a:schemeClr val="bg1"/>
          </a:solidFill>
          <a:ln>
            <a:solidFill>
              <a:srgbClr val="CD1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rPr>
              <a:t>建设单位</a:t>
            </a:r>
            <a:endParaRPr lang="zh-CN" altLang="en-US" sz="2800">
              <a:solidFill>
                <a:schemeClr val="tx1"/>
              </a:solidFill>
            </a:endParaRPr>
          </a:p>
        </p:txBody>
      </p:sp>
      <p:sp>
        <p:nvSpPr>
          <p:cNvPr id="9" name="文本框 8"/>
          <p:cNvSpPr txBox="1"/>
          <p:nvPr/>
        </p:nvSpPr>
        <p:spPr>
          <a:xfrm>
            <a:off x="2325370" y="1866900"/>
            <a:ext cx="9922909" cy="523220"/>
          </a:xfrm>
          <a:prstGeom prst="rect">
            <a:avLst/>
          </a:prstGeom>
          <a:noFill/>
        </p:spPr>
        <p:txBody>
          <a:bodyPr wrap="none" rtlCol="0" anchor="t">
            <a:spAutoFit/>
          </a:bodyPr>
          <a:lstStyle/>
          <a:p>
            <a:r>
              <a:rPr lang="zh-CN" altLang="en-US" sz="2800" b="1" dirty="0">
                <a:latin typeface="仿宋" panose="02010609060101010101" charset="-122"/>
                <a:ea typeface="仿宋" panose="02010609060101010101" charset="-122"/>
                <a:cs typeface="仿宋" panose="02010609060101010101" charset="-122"/>
                <a:sym typeface="+mn-ea"/>
              </a:rPr>
              <a:t>工程建设项目的项目法人或者负有建设管理责任的相关单位。</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17" name="箭头: V 形 106"/>
          <p:cNvSpPr/>
          <p:nvPr/>
        </p:nvSpPr>
        <p:spPr>
          <a:xfrm>
            <a:off x="1270674" y="3263191"/>
            <a:ext cx="1054416" cy="1529542"/>
          </a:xfrm>
          <a:custGeom>
            <a:avLst/>
            <a:gdLst>
              <a:gd name="connsiteX0" fmla="*/ 72085 w 1054416"/>
              <a:gd name="connsiteY0" fmla="*/ 0 h 1529542"/>
              <a:gd name="connsiteX1" fmla="*/ 614473 w 1054416"/>
              <a:gd name="connsiteY1" fmla="*/ 0 h 1529542"/>
              <a:gd name="connsiteX2" fmla="*/ 678060 w 1054416"/>
              <a:gd name="connsiteY2" fmla="*/ 38227 h 1529542"/>
              <a:gd name="connsiteX3" fmla="*/ 1046008 w 1054416"/>
              <a:gd name="connsiteY3" fmla="*/ 730998 h 1529542"/>
              <a:gd name="connsiteX4" fmla="*/ 1046008 w 1054416"/>
              <a:gd name="connsiteY4" fmla="*/ 798544 h 1529542"/>
              <a:gd name="connsiteX5" fmla="*/ 678060 w 1054416"/>
              <a:gd name="connsiteY5" fmla="*/ 1491315 h 1529542"/>
              <a:gd name="connsiteX6" fmla="*/ 614473 w 1054416"/>
              <a:gd name="connsiteY6" fmla="*/ 1529542 h 1529542"/>
              <a:gd name="connsiteX7" fmla="*/ 72085 w 1054416"/>
              <a:gd name="connsiteY7" fmla="*/ 1529542 h 1529542"/>
              <a:gd name="connsiteX8" fmla="*/ 8498 w 1054416"/>
              <a:gd name="connsiteY8" fmla="*/ 1423769 h 1529542"/>
              <a:gd name="connsiteX9" fmla="*/ 340570 w 1054416"/>
              <a:gd name="connsiteY9" fmla="*/ 798544 h 1529542"/>
              <a:gd name="connsiteX10" fmla="*/ 340570 w 1054416"/>
              <a:gd name="connsiteY10" fmla="*/ 730998 h 1529542"/>
              <a:gd name="connsiteX11" fmla="*/ 8498 w 1054416"/>
              <a:gd name="connsiteY11" fmla="*/ 105773 h 1529542"/>
              <a:gd name="connsiteX12" fmla="*/ 72085 w 1054416"/>
              <a:gd name="connsiteY12" fmla="*/ 0 h 15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416" h="1529542">
                <a:moveTo>
                  <a:pt x="72085" y="0"/>
                </a:moveTo>
                <a:lnTo>
                  <a:pt x="614473" y="0"/>
                </a:lnTo>
                <a:cubicBezTo>
                  <a:pt x="641093" y="0"/>
                  <a:pt x="665574" y="14717"/>
                  <a:pt x="678060" y="38227"/>
                </a:cubicBezTo>
                <a:lnTo>
                  <a:pt x="1046008" y="730998"/>
                </a:lnTo>
                <a:cubicBezTo>
                  <a:pt x="1057219" y="752106"/>
                  <a:pt x="1057219" y="777436"/>
                  <a:pt x="1046008" y="798544"/>
                </a:cubicBezTo>
                <a:lnTo>
                  <a:pt x="678060" y="1491315"/>
                </a:lnTo>
                <a:cubicBezTo>
                  <a:pt x="665574" y="1514825"/>
                  <a:pt x="641093" y="1529542"/>
                  <a:pt x="614473" y="1529542"/>
                </a:cubicBezTo>
                <a:lnTo>
                  <a:pt x="72085" y="1529542"/>
                </a:lnTo>
                <a:cubicBezTo>
                  <a:pt x="17831" y="1529542"/>
                  <a:pt x="-16951" y="1471684"/>
                  <a:pt x="8498" y="1423769"/>
                </a:cubicBezTo>
                <a:lnTo>
                  <a:pt x="340570" y="798544"/>
                </a:lnTo>
                <a:cubicBezTo>
                  <a:pt x="351781" y="777436"/>
                  <a:pt x="351781" y="752106"/>
                  <a:pt x="340570" y="730998"/>
                </a:cubicBezTo>
                <a:lnTo>
                  <a:pt x="8498" y="105773"/>
                </a:lnTo>
                <a:cubicBezTo>
                  <a:pt x="-16951" y="57858"/>
                  <a:pt x="17831" y="0"/>
                  <a:pt x="72085" y="0"/>
                </a:cubicBezTo>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19"/>
          <p:cNvSpPr>
            <a:spLocks noChangeAspect="1"/>
          </p:cNvSpPr>
          <p:nvPr/>
        </p:nvSpPr>
        <p:spPr>
          <a:xfrm>
            <a:off x="327025" y="3288030"/>
            <a:ext cx="1490345" cy="1490345"/>
          </a:xfrm>
          <a:prstGeom prst="ellipse">
            <a:avLst/>
          </a:prstGeom>
          <a:solidFill>
            <a:schemeClr val="bg1"/>
          </a:solidFill>
          <a:ln>
            <a:solidFill>
              <a:srgbClr val="CD1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rPr>
              <a:t>总包单位</a:t>
            </a:r>
            <a:endParaRPr lang="zh-CN" altLang="en-US" sz="2800">
              <a:solidFill>
                <a:schemeClr val="tx1"/>
              </a:solidFill>
            </a:endParaRPr>
          </a:p>
        </p:txBody>
      </p:sp>
      <p:sp>
        <p:nvSpPr>
          <p:cNvPr id="21" name="文本框 20"/>
          <p:cNvSpPr txBox="1"/>
          <p:nvPr/>
        </p:nvSpPr>
        <p:spPr>
          <a:xfrm>
            <a:off x="2325370" y="3335020"/>
            <a:ext cx="9478010" cy="1383665"/>
          </a:xfrm>
          <a:prstGeom prst="rect">
            <a:avLst/>
          </a:prstGeom>
          <a:noFill/>
        </p:spPr>
        <p:txBody>
          <a:bodyPr wrap="square" rtlCol="0" anchor="t">
            <a:spAutoFit/>
          </a:bodyPr>
          <a:lstStyle/>
          <a:p>
            <a:pPr algn="l"/>
            <a:r>
              <a:rPr lang="zh-CN" altLang="en-US" sz="2800" b="1" dirty="0">
                <a:latin typeface="仿宋" panose="02010609060101010101" charset="-122"/>
                <a:ea typeface="仿宋" panose="02010609060101010101" charset="-122"/>
                <a:cs typeface="仿宋" panose="02010609060101010101" charset="-122"/>
                <a:sym typeface="+mn-ea"/>
              </a:rPr>
              <a:t>从建设单位承包施工任务，具有施工承包资质的企业，包括工程总承包单位、施工总承包企业、直接承包建设单位发包工程的专业承包企业。</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22" name="箭头: V 形 106"/>
          <p:cNvSpPr/>
          <p:nvPr/>
        </p:nvSpPr>
        <p:spPr>
          <a:xfrm>
            <a:off x="1270674" y="5108501"/>
            <a:ext cx="1054416" cy="1529542"/>
          </a:xfrm>
          <a:custGeom>
            <a:avLst/>
            <a:gdLst>
              <a:gd name="connsiteX0" fmla="*/ 72085 w 1054416"/>
              <a:gd name="connsiteY0" fmla="*/ 0 h 1529542"/>
              <a:gd name="connsiteX1" fmla="*/ 614473 w 1054416"/>
              <a:gd name="connsiteY1" fmla="*/ 0 h 1529542"/>
              <a:gd name="connsiteX2" fmla="*/ 678060 w 1054416"/>
              <a:gd name="connsiteY2" fmla="*/ 38227 h 1529542"/>
              <a:gd name="connsiteX3" fmla="*/ 1046008 w 1054416"/>
              <a:gd name="connsiteY3" fmla="*/ 730998 h 1529542"/>
              <a:gd name="connsiteX4" fmla="*/ 1046008 w 1054416"/>
              <a:gd name="connsiteY4" fmla="*/ 798544 h 1529542"/>
              <a:gd name="connsiteX5" fmla="*/ 678060 w 1054416"/>
              <a:gd name="connsiteY5" fmla="*/ 1491315 h 1529542"/>
              <a:gd name="connsiteX6" fmla="*/ 614473 w 1054416"/>
              <a:gd name="connsiteY6" fmla="*/ 1529542 h 1529542"/>
              <a:gd name="connsiteX7" fmla="*/ 72085 w 1054416"/>
              <a:gd name="connsiteY7" fmla="*/ 1529542 h 1529542"/>
              <a:gd name="connsiteX8" fmla="*/ 8498 w 1054416"/>
              <a:gd name="connsiteY8" fmla="*/ 1423769 h 1529542"/>
              <a:gd name="connsiteX9" fmla="*/ 340570 w 1054416"/>
              <a:gd name="connsiteY9" fmla="*/ 798544 h 1529542"/>
              <a:gd name="connsiteX10" fmla="*/ 340570 w 1054416"/>
              <a:gd name="connsiteY10" fmla="*/ 730998 h 1529542"/>
              <a:gd name="connsiteX11" fmla="*/ 8498 w 1054416"/>
              <a:gd name="connsiteY11" fmla="*/ 105773 h 1529542"/>
              <a:gd name="connsiteX12" fmla="*/ 72085 w 1054416"/>
              <a:gd name="connsiteY12" fmla="*/ 0 h 15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416" h="1529542">
                <a:moveTo>
                  <a:pt x="72085" y="0"/>
                </a:moveTo>
                <a:lnTo>
                  <a:pt x="614473" y="0"/>
                </a:lnTo>
                <a:cubicBezTo>
                  <a:pt x="641093" y="0"/>
                  <a:pt x="665574" y="14717"/>
                  <a:pt x="678060" y="38227"/>
                </a:cubicBezTo>
                <a:lnTo>
                  <a:pt x="1046008" y="730998"/>
                </a:lnTo>
                <a:cubicBezTo>
                  <a:pt x="1057219" y="752106"/>
                  <a:pt x="1057219" y="777436"/>
                  <a:pt x="1046008" y="798544"/>
                </a:cubicBezTo>
                <a:lnTo>
                  <a:pt x="678060" y="1491315"/>
                </a:lnTo>
                <a:cubicBezTo>
                  <a:pt x="665574" y="1514825"/>
                  <a:pt x="641093" y="1529542"/>
                  <a:pt x="614473" y="1529542"/>
                </a:cubicBezTo>
                <a:lnTo>
                  <a:pt x="72085" y="1529542"/>
                </a:lnTo>
                <a:cubicBezTo>
                  <a:pt x="17831" y="1529542"/>
                  <a:pt x="-16951" y="1471684"/>
                  <a:pt x="8498" y="1423769"/>
                </a:cubicBezTo>
                <a:lnTo>
                  <a:pt x="340570" y="798544"/>
                </a:lnTo>
                <a:cubicBezTo>
                  <a:pt x="351781" y="777436"/>
                  <a:pt x="351781" y="752106"/>
                  <a:pt x="340570" y="730998"/>
                </a:cubicBezTo>
                <a:lnTo>
                  <a:pt x="8498" y="105773"/>
                </a:lnTo>
                <a:cubicBezTo>
                  <a:pt x="-16951" y="57858"/>
                  <a:pt x="17831" y="0"/>
                  <a:pt x="72085" y="0"/>
                </a:cubicBezTo>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椭圆 22"/>
          <p:cNvSpPr>
            <a:spLocks noChangeAspect="1"/>
          </p:cNvSpPr>
          <p:nvPr/>
        </p:nvSpPr>
        <p:spPr>
          <a:xfrm>
            <a:off x="327025" y="5133340"/>
            <a:ext cx="1490345" cy="1490345"/>
          </a:xfrm>
          <a:prstGeom prst="ellipse">
            <a:avLst/>
          </a:prstGeom>
          <a:solidFill>
            <a:schemeClr val="bg1"/>
          </a:solidFill>
          <a:ln>
            <a:solidFill>
              <a:srgbClr val="CD1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rPr>
              <a:t>分包单位</a:t>
            </a:r>
            <a:endParaRPr lang="zh-CN" altLang="en-US" sz="2800">
              <a:solidFill>
                <a:schemeClr val="tx1"/>
              </a:solidFill>
            </a:endParaRPr>
          </a:p>
        </p:txBody>
      </p:sp>
      <p:sp>
        <p:nvSpPr>
          <p:cNvPr id="24" name="文本框 23"/>
          <p:cNvSpPr txBox="1"/>
          <p:nvPr/>
        </p:nvSpPr>
        <p:spPr>
          <a:xfrm>
            <a:off x="2325370" y="5396865"/>
            <a:ext cx="9477375" cy="953135"/>
          </a:xfrm>
          <a:prstGeom prst="rect">
            <a:avLst/>
          </a:prstGeom>
          <a:noFill/>
        </p:spPr>
        <p:txBody>
          <a:bodyPr wrap="square" rtlCol="0" anchor="t">
            <a:spAutoFit/>
          </a:bodyPr>
          <a:lstStyle/>
          <a:p>
            <a:pPr algn="l"/>
            <a:r>
              <a:rPr lang="zh-CN" altLang="en-US" sz="2800" b="1" dirty="0">
                <a:latin typeface="仿宋" panose="02010609060101010101" charset="-122"/>
                <a:ea typeface="仿宋" panose="02010609060101010101" charset="-122"/>
                <a:cs typeface="仿宋" panose="02010609060101010101" charset="-122"/>
                <a:sym typeface="+mn-ea"/>
              </a:rPr>
              <a:t>承包总包单位发包的专业工程或者劳务作业，具有相应资质的企业。</a:t>
            </a:r>
            <a:endParaRPr lang="zh-CN" altLang="en-US" sz="2800" b="1" dirty="0">
              <a:latin typeface="仿宋" panose="02010609060101010101" charset="-122"/>
              <a:ea typeface="仿宋" panose="02010609060101010101" charset="-122"/>
              <a:cs typeface="仿宋" panose="02010609060101010101" charset="-122"/>
              <a:sym typeface="+mn-ea"/>
            </a:endParaRPr>
          </a:p>
        </p:txBody>
      </p:sp>
      <p:cxnSp>
        <p:nvCxnSpPr>
          <p:cNvPr id="25" name="直接连接符 24"/>
          <p:cNvCxnSpPr>
            <a:stCxn id="14" idx="4"/>
            <a:endCxn id="20" idx="0"/>
          </p:cNvCxnSpPr>
          <p:nvPr/>
        </p:nvCxnSpPr>
        <p:spPr>
          <a:xfrm>
            <a:off x="1072515" y="2917825"/>
            <a:ext cx="0" cy="370205"/>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72515" y="4778375"/>
            <a:ext cx="0" cy="370205"/>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166370" y="703580"/>
            <a:ext cx="2429510" cy="60388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26365" y="744855"/>
            <a:ext cx="2685415" cy="521970"/>
          </a:xfrm>
          <a:prstGeom prst="rect">
            <a:avLst/>
          </a:prstGeom>
          <a:noFill/>
        </p:spPr>
        <p:txBody>
          <a:bodyPr wrap="none" rtlCol="0" anchor="t">
            <a:spAutoFit/>
          </a:bodyPr>
          <a:lstStyle/>
          <a:p>
            <a:r>
              <a:rPr lang="zh-CN" altLang="en-US" sz="2800" b="1">
                <a:latin typeface="仿宋" panose="02010609060101010101" charset="-122"/>
                <a:ea typeface="仿宋" panose="02010609060101010101" charset="-122"/>
                <a:cs typeface="仿宋" panose="02010609060101010101" charset="-122"/>
                <a:sym typeface="+mn-ea"/>
              </a:rPr>
              <a:t>本办法中所称：</a:t>
            </a:r>
            <a:endParaRPr lang="zh-CN" altLang="en-US" sz="2800" b="1">
              <a:latin typeface="仿宋" panose="02010609060101010101" charset="-122"/>
              <a:ea typeface="仿宋" panose="02010609060101010101" charset="-122"/>
              <a:cs typeface="仿宋" panose="02010609060101010101" charset="-122"/>
              <a:sym typeface="+mn-ea"/>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6544236" y="5225700"/>
            <a:ext cx="5647765" cy="522598"/>
          </a:xfrm>
          <a:custGeom>
            <a:avLst/>
            <a:gdLst>
              <a:gd name="connsiteX0" fmla="*/ 130650 w 5647765"/>
              <a:gd name="connsiteY0" fmla="*/ 0 h 522598"/>
              <a:gd name="connsiteX1" fmla="*/ 5647765 w 5647765"/>
              <a:gd name="connsiteY1" fmla="*/ 0 h 522598"/>
              <a:gd name="connsiteX2" fmla="*/ 5647765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130650" y="0"/>
                </a:moveTo>
                <a:lnTo>
                  <a:pt x="5647765" y="0"/>
                </a:lnTo>
                <a:lnTo>
                  <a:pt x="5647765"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 y="1483866"/>
            <a:ext cx="5647765" cy="522598"/>
          </a:xfrm>
          <a:custGeom>
            <a:avLst/>
            <a:gdLst>
              <a:gd name="connsiteX0" fmla="*/ 0 w 5647765"/>
              <a:gd name="connsiteY0" fmla="*/ 0 h 522598"/>
              <a:gd name="connsiteX1" fmla="*/ 5647765 w 5647765"/>
              <a:gd name="connsiteY1" fmla="*/ 0 h 522598"/>
              <a:gd name="connsiteX2" fmla="*/ 5517116 w 5647765"/>
              <a:gd name="connsiteY2" fmla="*/ 522598 h 522598"/>
              <a:gd name="connsiteX3" fmla="*/ 0 w 5647765"/>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5647765" h="522598">
                <a:moveTo>
                  <a:pt x="0" y="0"/>
                </a:moveTo>
                <a:lnTo>
                  <a:pt x="5647765" y="0"/>
                </a:lnTo>
                <a:lnTo>
                  <a:pt x="5517116" y="522598"/>
                </a:lnTo>
                <a:lnTo>
                  <a:pt x="0" y="522598"/>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53219"/>
            <a:ext cx="12192000" cy="392572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000" y="1780219"/>
            <a:ext cx="12192000" cy="3925726"/>
          </a:xfrm>
          <a:prstGeom prst="rect">
            <a:avLst/>
          </a:prstGeom>
          <a:solidFill>
            <a:schemeClr val="bg2">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3"/>
          <p:cNvSpPr/>
          <p:nvPr/>
        </p:nvSpPr>
        <p:spPr>
          <a:xfrm>
            <a:off x="635" y="2556933"/>
            <a:ext cx="5088962" cy="2118298"/>
          </a:xfrm>
          <a:custGeom>
            <a:avLst/>
            <a:gdLst>
              <a:gd name="connsiteX0" fmla="*/ 0 w 5088962"/>
              <a:gd name="connsiteY0" fmla="*/ 0 h 2118298"/>
              <a:gd name="connsiteX1" fmla="*/ 387822 w 5088962"/>
              <a:gd name="connsiteY1" fmla="*/ 0 h 2118298"/>
              <a:gd name="connsiteX2" fmla="*/ 4102607 w 5088962"/>
              <a:gd name="connsiteY2" fmla="*/ 0 h 2118298"/>
              <a:gd name="connsiteX3" fmla="*/ 4349382 w 5088962"/>
              <a:gd name="connsiteY3" fmla="*/ 109917 h 2118298"/>
              <a:gd name="connsiteX4" fmla="*/ 5003699 w 5088962"/>
              <a:gd name="connsiteY4" fmla="*/ 837109 h 2118298"/>
              <a:gd name="connsiteX5" fmla="*/ 5003699 w 5088962"/>
              <a:gd name="connsiteY5" fmla="*/ 1281199 h 2118298"/>
              <a:gd name="connsiteX6" fmla="*/ 4349382 w 5088962"/>
              <a:gd name="connsiteY6" fmla="*/ 2008381 h 2118298"/>
              <a:gd name="connsiteX7" fmla="*/ 4102607 w 5088962"/>
              <a:gd name="connsiteY7" fmla="*/ 2118298 h 2118298"/>
              <a:gd name="connsiteX8" fmla="*/ 387822 w 5088962"/>
              <a:gd name="connsiteY8" fmla="*/ 2118298 h 2118298"/>
              <a:gd name="connsiteX9" fmla="*/ 0 w 5088962"/>
              <a:gd name="connsiteY9" fmla="*/ 2118298 h 21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962" h="2118298">
                <a:moveTo>
                  <a:pt x="0" y="0"/>
                </a:moveTo>
                <a:lnTo>
                  <a:pt x="387822" y="0"/>
                </a:lnTo>
                <a:lnTo>
                  <a:pt x="4102607" y="0"/>
                </a:lnTo>
                <a:cubicBezTo>
                  <a:pt x="4196797" y="0"/>
                  <a:pt x="4286377" y="39901"/>
                  <a:pt x="4349382" y="109917"/>
                </a:cubicBezTo>
                <a:lnTo>
                  <a:pt x="5003699" y="837109"/>
                </a:lnTo>
                <a:cubicBezTo>
                  <a:pt x="5117384" y="963449"/>
                  <a:pt x="5117384" y="1154854"/>
                  <a:pt x="5003699" y="1281199"/>
                </a:cubicBezTo>
                <a:lnTo>
                  <a:pt x="4349382" y="2008381"/>
                </a:lnTo>
                <a:cubicBezTo>
                  <a:pt x="4286377" y="2078398"/>
                  <a:pt x="4196797" y="2118298"/>
                  <a:pt x="4102607" y="2118298"/>
                </a:cubicBezTo>
                <a:lnTo>
                  <a:pt x="387822" y="2118298"/>
                </a:lnTo>
                <a:lnTo>
                  <a:pt x="0" y="2118298"/>
                </a:lnTo>
                <a:close/>
              </a:path>
            </a:pathLst>
          </a:custGeom>
          <a:solidFill>
            <a:schemeClr val="bg2">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文本框 5"/>
          <p:cNvSpPr txBox="1"/>
          <p:nvPr/>
        </p:nvSpPr>
        <p:spPr>
          <a:xfrm>
            <a:off x="2376590" y="2954442"/>
            <a:ext cx="2271604" cy="1322070"/>
          </a:xfrm>
          <a:prstGeom prst="rect">
            <a:avLst/>
          </a:prstGeom>
          <a:noFill/>
        </p:spPr>
        <p:txBody>
          <a:bodyPr wrap="square" rtlCol="0">
            <a:spAutoFit/>
          </a:bodyPr>
          <a:lstStyle/>
          <a:p>
            <a:pPr algn="ctr"/>
            <a:r>
              <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rPr>
              <a:t>3</a:t>
            </a:r>
            <a:endParaRPr lang="en-US" altLang="zh-CN" sz="8000" dirty="0">
              <a:solidFill>
                <a:srgbClr val="000000"/>
              </a:solidFill>
              <a:latin typeface="楷体" panose="02010609060101010101" charset="-122"/>
              <a:ea typeface="楷体" panose="02010609060101010101" charset="-122"/>
              <a:cs typeface="阿里巴巴普惠体" panose="00020600040101010101" pitchFamily="18" charset="-122"/>
            </a:endParaRPr>
          </a:p>
        </p:txBody>
      </p:sp>
      <p:sp>
        <p:nvSpPr>
          <p:cNvPr id="19" name="文本框 18"/>
          <p:cNvSpPr txBox="1"/>
          <p:nvPr/>
        </p:nvSpPr>
        <p:spPr>
          <a:xfrm>
            <a:off x="5264785" y="3062605"/>
            <a:ext cx="5194300" cy="1106805"/>
          </a:xfrm>
          <a:prstGeom prst="rect">
            <a:avLst/>
          </a:prstGeom>
          <a:noFill/>
        </p:spPr>
        <p:txBody>
          <a:bodyPr wrap="square" rtlCol="0">
            <a:spAutoFit/>
          </a:bodyPr>
          <a:lstStyle/>
          <a:p>
            <a:pPr algn="just"/>
            <a:r>
              <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rPr>
              <a:t>管理职责</a:t>
            </a:r>
            <a:endParaRPr lang="zh-CN" altLang="en-US" sz="6600" b="1" spc="300" dirty="0">
              <a:solidFill>
                <a:srgbClr val="000000"/>
              </a:solidFill>
              <a:latin typeface="楷体" panose="02010609060101010101" charset="-122"/>
              <a:ea typeface="楷体" panose="02010609060101010101" charset="-122"/>
              <a:cs typeface="阿里巴巴普惠体" panose="00020600040101010101" pitchFamily="18" charset="-122"/>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4" name="圆角矩形 33"/>
          <p:cNvSpPr/>
          <p:nvPr/>
        </p:nvSpPr>
        <p:spPr>
          <a:xfrm>
            <a:off x="110490" y="834390"/>
            <a:ext cx="5341620" cy="5853430"/>
          </a:xfrm>
          <a:prstGeom prst="round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0"/>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3</a:t>
            </a:r>
            <a:endParaRPr lang="en-US" altLang="zh-CN" sz="3200">
              <a:solidFill>
                <a:schemeClr val="lt1"/>
              </a:solidFill>
            </a:endParaRPr>
          </a:p>
        </p:txBody>
      </p:sp>
      <p:sp>
        <p:nvSpPr>
          <p:cNvPr id="6" name="文本框 5"/>
          <p:cNvSpPr txBox="1"/>
          <p:nvPr/>
        </p:nvSpPr>
        <p:spPr>
          <a:xfrm>
            <a:off x="573405" y="95250"/>
            <a:ext cx="2853055" cy="583565"/>
          </a:xfrm>
          <a:prstGeom prst="rect">
            <a:avLst/>
          </a:prstGeom>
          <a:noFill/>
        </p:spPr>
        <p:txBody>
          <a:bodyPr wrap="square" rtlCol="0" anchor="t">
            <a:spAutoFit/>
          </a:bodyPr>
          <a:lstStyle/>
          <a:p>
            <a:r>
              <a:rPr lang="zh-CN" altLang="en-US" sz="3200" b="1">
                <a:solidFill>
                  <a:schemeClr val="tx1"/>
                </a:solidFill>
              </a:rPr>
              <a:t>管理职责</a:t>
            </a:r>
            <a:endParaRPr lang="zh-CN" altLang="en-US" sz="3200" b="1">
              <a:solidFill>
                <a:schemeClr val="tx1"/>
              </a:solidFill>
            </a:endParaRPr>
          </a:p>
        </p:txBody>
      </p:sp>
      <p:pic>
        <p:nvPicPr>
          <p:cNvPr id="28" name="图片 27" descr="32313538383938393b32313538373838313bd5feb8aeb4f3c2a5"/>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6134735" y="2978785"/>
            <a:ext cx="914400" cy="914400"/>
          </a:xfrm>
          <a:prstGeom prst="rect">
            <a:avLst/>
          </a:prstGeom>
        </p:spPr>
      </p:pic>
      <p:pic>
        <p:nvPicPr>
          <p:cNvPr id="29" name="图片 28" descr="32313538383938393b32313538373837393bb9a4d7f7cad6b2e1"/>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6134735" y="873125"/>
            <a:ext cx="914400" cy="914400"/>
          </a:xfrm>
          <a:prstGeom prst="rect">
            <a:avLst/>
          </a:prstGeom>
        </p:spPr>
      </p:pic>
      <p:sp>
        <p:nvSpPr>
          <p:cNvPr id="31" name="文本框 30"/>
          <p:cNvSpPr txBox="1"/>
          <p:nvPr/>
        </p:nvSpPr>
        <p:spPr>
          <a:xfrm>
            <a:off x="7410450" y="3346450"/>
            <a:ext cx="3757930" cy="521970"/>
          </a:xfrm>
          <a:prstGeom prst="rect">
            <a:avLst/>
          </a:prstGeom>
          <a:noFill/>
        </p:spPr>
        <p:txBody>
          <a:bodyPr wrap="non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市住房城乡建设管理委</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33" name="文本框 32"/>
          <p:cNvSpPr txBox="1"/>
          <p:nvPr/>
        </p:nvSpPr>
        <p:spPr>
          <a:xfrm>
            <a:off x="319405" y="1129665"/>
            <a:ext cx="4923155" cy="2576667"/>
          </a:xfrm>
          <a:prstGeom prst="rect">
            <a:avLst/>
          </a:prstGeom>
          <a:noFill/>
        </p:spPr>
        <p:txBody>
          <a:bodyPr wrap="square" rtlCol="0" anchor="t">
            <a:spAutoFit/>
          </a:bodyPr>
          <a:lstStyle/>
          <a:p>
            <a:pPr algn="l" fontAlgn="auto">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    市住房城乡建设管理委负责本市工程建设领域农民工工资专用账户的综合协调和监督管理。</a:t>
            </a:r>
            <a:endParaRPr lang="zh-CN" altLang="en-US" sz="2800" b="1" dirty="0">
              <a:latin typeface="仿宋" panose="02010609060101010101" charset="-122"/>
              <a:ea typeface="仿宋" panose="02010609060101010101" charset="-122"/>
              <a:cs typeface="仿宋" panose="02010609060101010101" charset="-122"/>
              <a:sym typeface="+mn-ea"/>
            </a:endParaRPr>
          </a:p>
        </p:txBody>
      </p:sp>
      <p:sp>
        <p:nvSpPr>
          <p:cNvPr id="35" name="文本框 34"/>
          <p:cNvSpPr txBox="1"/>
          <p:nvPr/>
        </p:nvSpPr>
        <p:spPr>
          <a:xfrm>
            <a:off x="7410450" y="929640"/>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本市工程建设领域农民工工资专用账户</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40" name="文本框 39"/>
          <p:cNvSpPr txBox="1"/>
          <p:nvPr/>
        </p:nvSpPr>
        <p:spPr>
          <a:xfrm>
            <a:off x="7410450" y="5417820"/>
            <a:ext cx="3757930" cy="953135"/>
          </a:xfrm>
          <a:prstGeom prst="rect">
            <a:avLst/>
          </a:prstGeom>
          <a:noFill/>
        </p:spPr>
        <p:txBody>
          <a:bodyPr wrap="square" rtlCol="0" anchor="t">
            <a:spAutoFit/>
          </a:bodyPr>
          <a:lstStyle/>
          <a:p>
            <a:pPr algn="l"/>
            <a:r>
              <a:rPr lang="zh-CN" altLang="en-US" sz="2800" b="1">
                <a:latin typeface="仿宋" panose="02010609060101010101" charset="-122"/>
                <a:ea typeface="仿宋" panose="02010609060101010101" charset="-122"/>
                <a:cs typeface="仿宋" panose="02010609060101010101" charset="-122"/>
                <a:sym typeface="+mn-ea"/>
              </a:rPr>
              <a:t>综合协调</a:t>
            </a:r>
            <a:endParaRPr lang="zh-CN" altLang="en-US" sz="2800" b="1">
              <a:latin typeface="仿宋" panose="02010609060101010101" charset="-122"/>
              <a:ea typeface="仿宋" panose="02010609060101010101" charset="-122"/>
              <a:cs typeface="仿宋" panose="02010609060101010101" charset="-122"/>
              <a:sym typeface="+mn-ea"/>
            </a:endParaRPr>
          </a:p>
          <a:p>
            <a:pPr algn="l"/>
            <a:r>
              <a:rPr lang="zh-CN" altLang="en-US" sz="2800" b="1">
                <a:latin typeface="仿宋" panose="02010609060101010101" charset="-122"/>
                <a:ea typeface="仿宋" panose="02010609060101010101" charset="-122"/>
                <a:cs typeface="仿宋" panose="02010609060101010101" charset="-122"/>
                <a:sym typeface="+mn-ea"/>
              </a:rPr>
              <a:t>监督管理</a:t>
            </a:r>
            <a:endParaRPr lang="zh-CN" altLang="en-US" sz="2800" b="1">
              <a:latin typeface="仿宋" panose="02010609060101010101" charset="-122"/>
              <a:ea typeface="仿宋" panose="02010609060101010101" charset="-122"/>
              <a:cs typeface="仿宋" panose="02010609060101010101" charset="-122"/>
              <a:sym typeface="+mn-ea"/>
            </a:endParaRPr>
          </a:p>
        </p:txBody>
      </p:sp>
      <p:pic>
        <p:nvPicPr>
          <p:cNvPr id="41" name="图片 40" descr="32313538383938393b32313538373837343bb9abd5c2"/>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134735" y="5208270"/>
            <a:ext cx="914400" cy="914400"/>
          </a:xfrm>
          <a:prstGeom prst="rect">
            <a:avLst/>
          </a:prstGeom>
        </p:spPr>
      </p:pic>
      <p:sp>
        <p:nvSpPr>
          <p:cNvPr id="42" name="文本框 41"/>
          <p:cNvSpPr txBox="1"/>
          <p:nvPr/>
        </p:nvSpPr>
        <p:spPr>
          <a:xfrm>
            <a:off x="6134735" y="178752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事项</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3" name="文本框 42"/>
          <p:cNvSpPr txBox="1"/>
          <p:nvPr/>
        </p:nvSpPr>
        <p:spPr>
          <a:xfrm>
            <a:off x="6134735" y="3893185"/>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部门</a:t>
            </a:r>
            <a:endParaRPr lang="zh-CN" altLang="en-US" sz="2800" b="1">
              <a:latin typeface="黑体" panose="02010609060101010101" charset="-122"/>
              <a:ea typeface="黑体" panose="02010609060101010101" charset="-122"/>
              <a:cs typeface="仿宋" panose="02010609060101010101" charset="-122"/>
              <a:sym typeface="+mn-ea"/>
            </a:endParaRPr>
          </a:p>
        </p:txBody>
      </p:sp>
      <p:sp>
        <p:nvSpPr>
          <p:cNvPr id="44" name="文本框 43"/>
          <p:cNvSpPr txBox="1"/>
          <p:nvPr/>
        </p:nvSpPr>
        <p:spPr>
          <a:xfrm>
            <a:off x="6134735" y="6122670"/>
            <a:ext cx="914400" cy="521970"/>
          </a:xfrm>
          <a:prstGeom prst="rect">
            <a:avLst/>
          </a:prstGeom>
          <a:noFill/>
        </p:spPr>
        <p:txBody>
          <a:bodyPr wrap="square" rtlCol="0" anchor="t">
            <a:spAutoFit/>
          </a:bodyPr>
          <a:lstStyle/>
          <a:p>
            <a:pPr algn="l"/>
            <a:r>
              <a:rPr lang="zh-CN" altLang="en-US" sz="2800" b="1">
                <a:latin typeface="黑体" panose="02010609060101010101" charset="-122"/>
                <a:ea typeface="黑体" panose="02010609060101010101" charset="-122"/>
                <a:cs typeface="仿宋" panose="02010609060101010101" charset="-122"/>
                <a:sym typeface="+mn-ea"/>
              </a:rPr>
              <a:t>工作</a:t>
            </a:r>
            <a:endParaRPr lang="en-US" altLang="zh-CN" sz="2800" b="1">
              <a:latin typeface="黑体" panose="02010609060101010101" charset="-122"/>
              <a:ea typeface="黑体" panose="02010609060101010101" charset="-122"/>
              <a:cs typeface="仿宋" panose="02010609060101010101" charset="-122"/>
              <a:sym typeface="+mn-ea"/>
            </a:endParaRPr>
          </a:p>
        </p:txBody>
      </p:sp>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2020_2*l_h_i*1_1_2"/>
  <p:tag name="KSO_WM_TEMPLATE_CATEGORY" val="diagram"/>
  <p:tag name="KSO_WM_TEMPLATE_INDEX" val="20182020"/>
  <p:tag name="KSO_WM_UNIT_LAYERLEVEL" val="1_1_1"/>
  <p:tag name="KSO_WM_TAG_VERSION" val="1.0"/>
  <p:tag name="KSO_WM_BEAUTIFY_FLAG" val="#wm#"/>
  <p:tag name="KSO_WM_UNIT_LINE_FORE_SCHEMECOLOR_INDEX" val="5"/>
  <p:tag name="KSO_WM_UNIT_LINE_FILL_TYPE"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82020_2*l_h_i*1_1_5"/>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82020_2*l_h_i*1_1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0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2020_2*l_i*1_1"/>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82020_2*l_i*1_2"/>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2020_2*l_h_i*1_1_1"/>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182020_2*l_h_i*1_1_6"/>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2020_2*l_h_i*1_1_2"/>
  <p:tag name="KSO_WM_TEMPLATE_CATEGORY" val="diagram"/>
  <p:tag name="KSO_WM_TEMPLATE_INDEX" val="20182020"/>
  <p:tag name="KSO_WM_UNIT_LAYERLEVEL" val="1_1_1"/>
  <p:tag name="KSO_WM_TAG_VERSION" val="1.0"/>
  <p:tag name="KSO_WM_BEAUTIFY_FLAG" val="#wm#"/>
  <p:tag name="KSO_WM_UNIT_LINE_FORE_SCHEMECOLOR_INDEX" val="5"/>
  <p:tag name="KSO_WM_UNIT_LINE_FILL_TYPE"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82020_2*l_h_i*1_1_5"/>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82020_2*l_h_i*1_1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1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2020_2*l_h_i*1_1_1"/>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182020_2*l_h_i*1_1_6"/>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BEAUTIFY_FLAG" val="#wm#"/>
  <p:tag name="KSO_WM_TEMPLATE_CATEGORY" val="custom"/>
  <p:tag name="KSO_WM_TEMPLATE_INDEX" val="20205176"/>
</p:tagLst>
</file>

<file path=ppt/tags/tag116.xml><?xml version="1.0" encoding="utf-8"?>
<p:tagLst xmlns:p="http://schemas.openxmlformats.org/presentationml/2006/main">
  <p:tag name="KSO_WM_UNIT_PLACING_PICTURE_USER_VIEWPORT" val="{&quot;height&quot;:6575,&quot;width&quot;:9912}"/>
</p:tagLst>
</file>

<file path=ppt/tags/tag117.xml><?xml version="1.0" encoding="utf-8"?>
<p:tagLst xmlns:p="http://schemas.openxmlformats.org/presentationml/2006/main">
  <p:tag name="KSO_WM_BEAUTIFY_FLAG" val="#wm#"/>
  <p:tag name="KSO_WM_TEMPLATE_CATEGORY" val="custom"/>
  <p:tag name="KSO_WM_TEMPLATE_INDEX" val="20205176"/>
</p:tagLst>
</file>

<file path=ppt/tags/tag118.xml><?xml version="1.0" encoding="utf-8"?>
<p:tagLst xmlns:p="http://schemas.openxmlformats.org/presentationml/2006/main">
  <p:tag name="KSO_WM_BEAUTIFY_FLAG" val="#wm#"/>
  <p:tag name="KSO_WM_TEMPLATE_CATEGORY" val="custom"/>
  <p:tag name="KSO_WM_TEMPLATE_INDEX" val="20205176"/>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2020_2*l_h_i*1_1_2"/>
  <p:tag name="KSO_WM_TEMPLATE_CATEGORY" val="diagram"/>
  <p:tag name="KSO_WM_TEMPLATE_INDEX" val="20182020"/>
  <p:tag name="KSO_WM_UNIT_LAYERLEVEL" val="1_1_1"/>
  <p:tag name="KSO_WM_TAG_VERSION" val="1.0"/>
  <p:tag name="KSO_WM_BEAUTIFY_FLAG" val="#wm#"/>
  <p:tag name="KSO_WM_UNIT_LINE_FORE_SCHEMECOLOR_INDEX" val="5"/>
  <p:tag name="KSO_WM_UNIT_LINE_FILL_TYPE"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82020_2*l_h_i*1_1_5"/>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82020_2*l_h_i*1_1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2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2020_2*l_h_i*1_2_2"/>
  <p:tag name="KSO_WM_TEMPLATE_CATEGORY" val="diagram"/>
  <p:tag name="KSO_WM_TEMPLATE_INDEX" val="20182020"/>
  <p:tag name="KSO_WM_UNIT_LAYERLEVEL" val="1_1_1"/>
  <p:tag name="KSO_WM_TAG_VERSION" val="1.0"/>
  <p:tag name="KSO_WM_BEAUTIFY_FLAG" val="#wm#"/>
  <p:tag name="KSO_WM_UNIT_LINE_FORE_SCHEMECOLOR_INDEX" val="6"/>
  <p:tag name="KSO_WM_UNIT_LINE_FILL_TYPE"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182020_2*l_h_i*1_2_5"/>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182020_2*l_h_i*1_2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2020_2*l_h_i*1_3_2"/>
  <p:tag name="KSO_WM_TEMPLATE_CATEGORY" val="diagram"/>
  <p:tag name="KSO_WM_TEMPLATE_INDEX" val="20182020"/>
  <p:tag name="KSO_WM_UNIT_LAYERLEVEL" val="1_1_1"/>
  <p:tag name="KSO_WM_TAG_VERSION" val="1.0"/>
  <p:tag name="KSO_WM_BEAUTIFY_FLAG" val="#wm#"/>
  <p:tag name="KSO_WM_UNIT_LINE_FORE_SCHEMECOLOR_INDEX" val="7"/>
  <p:tag name="KSO_WM_UNIT_LINE_FILL_TYPE"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182020_2*l_h_i*1_3_5"/>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182020_2*l_h_i*1_3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2020_2*l_i*1_1"/>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82020_2*l_i*1_2"/>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2020_2*l_h_i*1_1_1"/>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2020_2*l_h_i*1_2_1"/>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2020_2*l_h_i*1_3_1"/>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182020_2*l_h_i*1_1_6"/>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182020_2*l_h_i*1_2_6"/>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182020_2*l_h_i*1_3_6"/>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3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3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2020_2*l_h_i*1_2_2"/>
  <p:tag name="KSO_WM_TEMPLATE_CATEGORY" val="diagram"/>
  <p:tag name="KSO_WM_TEMPLATE_INDEX" val="20182020"/>
  <p:tag name="KSO_WM_UNIT_LAYERLEVEL" val="1_1_1"/>
  <p:tag name="KSO_WM_TAG_VERSION" val="1.0"/>
  <p:tag name="KSO_WM_BEAUTIFY_FLAG" val="#wm#"/>
  <p:tag name="KSO_WM_UNIT_LINE_FORE_SCHEMECOLOR_INDEX" val="6"/>
  <p:tag name="KSO_WM_UNIT_LINE_FILL_TYPE"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182020_2*l_h_i*1_2_5"/>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182020_2*l_h_i*1_2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182020_2*l_h_i*1_2_6"/>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4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2020_2*l_h_i*1_3_1"/>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2020_2*l_h_i*1_3_2"/>
  <p:tag name="KSO_WM_TEMPLATE_CATEGORY" val="diagram"/>
  <p:tag name="KSO_WM_TEMPLATE_INDEX" val="20182020"/>
  <p:tag name="KSO_WM_UNIT_LAYERLEVEL" val="1_1_1"/>
  <p:tag name="KSO_WM_TAG_VERSION" val="1.0"/>
  <p:tag name="KSO_WM_BEAUTIFY_FLAG" val="#wm#"/>
  <p:tag name="KSO_WM_UNIT_LINE_FORE_SCHEMECOLOR_INDEX" val="7"/>
  <p:tag name="KSO_WM_UNIT_LINE_FILL_TYPE"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182020_2*l_h_i*1_3_5"/>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182020_2*l_h_i*1_3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2020_2*l_h_i*1_3_1"/>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182020_2*l_h_i*1_3_6"/>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51.xml><?xml version="1.0" encoding="utf-8"?>
<p:tagLst xmlns:p="http://schemas.openxmlformats.org/presentationml/2006/main">
  <p:tag name="KSO_WM_BEAUTIFY_FLAG" val="#wm#"/>
  <p:tag name="KSO_WM_TEMPLATE_CATEGORY" val="custom"/>
  <p:tag name="KSO_WM_TEMPLATE_INDEX" val="20205176"/>
</p:tagLst>
</file>

<file path=ppt/tags/tag152.xml><?xml version="1.0" encoding="utf-8"?>
<p:tagLst xmlns:p="http://schemas.openxmlformats.org/presentationml/2006/main">
  <p:tag name="KSO_WM_BEAUTIFY_FLAG" val="#wm#"/>
  <p:tag name="KSO_WM_TEMPLATE_CATEGORY" val="custom"/>
  <p:tag name="KSO_WM_TEMPLATE_INDEX" val="20205176"/>
</p:tagLst>
</file>

<file path=ppt/tags/tag153.xml><?xml version="1.0" encoding="utf-8"?>
<p:tagLst xmlns:p="http://schemas.openxmlformats.org/presentationml/2006/main">
  <p:tag name="KSO_WM_BEAUTIFY_FLAG" val="#wm#"/>
  <p:tag name="KSO_WM_TEMPLATE_CATEGORY" val="custom"/>
  <p:tag name="KSO_WM_TEMPLATE_INDEX" val="20205176"/>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i"/>
  <p:tag name="KSO_WM_UNIT_INDEX" val="1_1"/>
  <p:tag name="KSO_WM_UNIT_ID" val="diagram20169757_1*m_i*1_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1_2"/>
  <p:tag name="KSO_WM_UNIT_ID" val="diagram20169757_1*m_h_i*1_1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1_3"/>
  <p:tag name="KSO_WM_UNIT_ID" val="diagram20169757_1*m_h_i*1_1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a"/>
  <p:tag name="KSO_WM_UNIT_INDEX" val="1_1_1"/>
  <p:tag name="KSO_WM_UNIT_LAYERLEVEL" val="1_1_1"/>
  <p:tag name="KSO_WM_UNIT_VALUE" val="8"/>
  <p:tag name="KSO_WM_UNIT_HIGHLIGHT" val="0"/>
  <p:tag name="KSO_WM_UNIT_COMPATIBLE" val="0"/>
  <p:tag name="KSO_WM_UNIT_CLEAR" val="0"/>
  <p:tag name="KSO_WM_DIAGRAM_GROUP_CODE" val="m1-1"/>
  <p:tag name="KSO_WM_UNIT_ID" val="diagram20169757_1*m_h_a*1_1_1"/>
  <p:tag name="KSO_WM_UNIT_PRESET_TEXT" val="团队协作不力"/>
  <p:tag name="KSO_WM_UNIT_FILL_FORE_SCHEMECOLOR_INDEX" val="15"/>
  <p:tag name="KSO_WM_UNIT_FILL_TYPE" val="1"/>
  <p:tag name="KSO_WM_UNIT_LINE_FORE_SCHEMECOLOR_INDEX" val="15"/>
  <p:tag name="KSO_WM_UNIT_LINE_FILL_TYPE" val="2"/>
  <p:tag name="KSO_WM_UNIT_TEXT_FILL_FORE_SCHEMECOLOR_INDEX" val="5"/>
  <p:tag name="KSO_WM_UNIT_TEXT_FILL_TYPE" val="1"/>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f"/>
  <p:tag name="KSO_WM_UNIT_INDEX" val="1_1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m1-1"/>
  <p:tag name="KSO_WM_UNIT_ID" val="diagram20169757_1*m_h_f*1_1_1"/>
  <p:tag name="KSO_WM_UNIT_TEXT_FILL_FORE_SCHEMECOLOR_INDEX" val="13"/>
  <p:tag name="KSO_WM_UNIT_TEXT_FILL_TYPE" val="1"/>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2"/>
  <p:tag name="KSO_WM_UNIT_ID" val="diagram20169757_1*m_h_i*1_2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3"/>
  <p:tag name="KSO_WM_UNIT_ID" val="diagram20169757_1*m_h_i*1_2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61.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f"/>
  <p:tag name="KSO_WM_UNIT_INDEX" val="1_2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m1-1"/>
  <p:tag name="KSO_WM_UNIT_ID" val="diagram20169757_1*m_h_f*1_2_1"/>
  <p:tag name="KSO_WM_UNIT_TEXT_FILL_FORE_SCHEMECOLOR_INDEX" val="13"/>
  <p:tag name="KSO_WM_UNIT_TEXT_FILL_TYPE" val="1"/>
</p:tagLst>
</file>

<file path=ppt/tags/tag162.xml><?xml version="1.0" encoding="utf-8"?>
<p:tagLst xmlns:p="http://schemas.openxmlformats.org/presentationml/2006/main">
  <p:tag name="KSO_WM_BEAUTIFY_FLAG" val="#wm#"/>
  <p:tag name="KSO_WM_TEMPLATE_CATEGORY" val="custom"/>
  <p:tag name="KSO_WM_TEMPLATE_INDEX" val="20205176"/>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1_2"/>
  <p:tag name="KSO_WM_UNIT_ID" val="diagram20169757_1*m_h_i*1_1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1_3"/>
  <p:tag name="KSO_WM_UNIT_ID" val="diagram20169757_1*m_h_i*1_1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2"/>
  <p:tag name="KSO_WM_UNIT_ID" val="diagram20169757_1*m_h_i*1_2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3"/>
  <p:tag name="KSO_WM_UNIT_ID" val="diagram20169757_1*m_h_i*1_2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a"/>
  <p:tag name="KSO_WM_UNIT_INDEX" val="1_1_1"/>
  <p:tag name="KSO_WM_UNIT_LAYERLEVEL" val="1_1_1"/>
  <p:tag name="KSO_WM_UNIT_VALUE" val="8"/>
  <p:tag name="KSO_WM_UNIT_HIGHLIGHT" val="0"/>
  <p:tag name="KSO_WM_UNIT_COMPATIBLE" val="0"/>
  <p:tag name="KSO_WM_UNIT_CLEAR" val="0"/>
  <p:tag name="KSO_WM_DIAGRAM_GROUP_CODE" val="m1-1"/>
  <p:tag name="KSO_WM_UNIT_ID" val="diagram20169757_1*m_h_a*1_1_1"/>
  <p:tag name="KSO_WM_UNIT_PRESET_TEXT" val="团队协作不力"/>
  <p:tag name="KSO_WM_UNIT_FILL_FORE_SCHEMECOLOR_INDEX" val="15"/>
  <p:tag name="KSO_WM_UNIT_FILL_TYPE" val="1"/>
  <p:tag name="KSO_WM_UNIT_LINE_FORE_SCHEMECOLOR_INDEX" val="15"/>
  <p:tag name="KSO_WM_UNIT_LINE_FILL_TYPE" val="2"/>
  <p:tag name="KSO_WM_UNIT_TEXT_FILL_FORE_SCHEMECOLOR_INDEX" val="5"/>
  <p:tag name="KSO_WM_UNIT_TEXT_FILL_TYPE" val="1"/>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2"/>
  <p:tag name="KSO_WM_UNIT_ID" val="diagram20169757_1*m_h_i*1_2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3"/>
  <p:tag name="KSO_WM_UNIT_ID" val="diagram20169757_1*m_h_i*1_2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i"/>
  <p:tag name="KSO_WM_UNIT_INDEX" val="1_1"/>
  <p:tag name="KSO_WM_UNIT_ID" val="diagram20169757_1*m_i*1_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71.xml><?xml version="1.0" encoding="utf-8"?>
<p:tagLst xmlns:p="http://schemas.openxmlformats.org/presentationml/2006/main">
  <p:tag name="KSO_WM_BEAUTIFY_FLAG" val="#wm#"/>
  <p:tag name="KSO_WM_TEMPLATE_CATEGORY" val="custom"/>
  <p:tag name="KSO_WM_TEMPLATE_INDEX" val="20205176"/>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1_2"/>
  <p:tag name="KSO_WM_UNIT_ID" val="diagram20169757_1*m_h_i*1_1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1_3"/>
  <p:tag name="KSO_WM_UNIT_ID" val="diagram20169757_1*m_h_i*1_1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2"/>
  <p:tag name="KSO_WM_UNIT_ID" val="diagram20169757_1*m_h_i*1_2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3"/>
  <p:tag name="KSO_WM_UNIT_ID" val="diagram20169757_1*m_h_i*1_2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a"/>
  <p:tag name="KSO_WM_UNIT_INDEX" val="1_1_1"/>
  <p:tag name="KSO_WM_UNIT_LAYERLEVEL" val="1_1_1"/>
  <p:tag name="KSO_WM_UNIT_VALUE" val="8"/>
  <p:tag name="KSO_WM_UNIT_HIGHLIGHT" val="0"/>
  <p:tag name="KSO_WM_UNIT_COMPATIBLE" val="0"/>
  <p:tag name="KSO_WM_UNIT_CLEAR" val="0"/>
  <p:tag name="KSO_WM_DIAGRAM_GROUP_CODE" val="m1-1"/>
  <p:tag name="KSO_WM_UNIT_ID" val="diagram20169757_1*m_h_a*1_1_1"/>
  <p:tag name="KSO_WM_UNIT_PRESET_TEXT" val="团队协作不力"/>
  <p:tag name="KSO_WM_UNIT_FILL_FORE_SCHEMECOLOR_INDEX" val="15"/>
  <p:tag name="KSO_WM_UNIT_FILL_TYPE" val="1"/>
  <p:tag name="KSO_WM_UNIT_LINE_FORE_SCHEMECOLOR_INDEX" val="15"/>
  <p:tag name="KSO_WM_UNIT_LINE_FILL_TYPE" val="2"/>
  <p:tag name="KSO_WM_UNIT_TEXT_FILL_FORE_SCHEMECOLOR_INDEX" val="5"/>
  <p:tag name="KSO_WM_UNIT_TEXT_FILL_TYPE" val="1"/>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2"/>
  <p:tag name="KSO_WM_UNIT_ID" val="diagram20169757_1*m_h_i*1_2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h_i"/>
  <p:tag name="KSO_WM_UNIT_INDEX" val="1_2_3"/>
  <p:tag name="KSO_WM_UNIT_ID" val="diagram20169757_1*m_h_i*1_2_3"/>
  <p:tag name="KSO_WM_UNIT_LAYERLEVEL" val="1_1_1"/>
  <p:tag name="KSO_WM_DIAGRAM_GROUP_CODE" val="m1-1"/>
  <p:tag name="KSO_WM_UNIT_FILL_FORE_SCHEMECOLOR_INDEX" val="15"/>
  <p:tag name="KSO_WM_UNIT_FILL_TYPE" val="1"/>
  <p:tag name="KSO_WM_UNIT_LINE_FORE_SCHEMECOLOR_INDEX" val="15"/>
  <p:tag name="KSO_WM_UNIT_LINE_FILL_TYPE" val="2"/>
  <p:tag name="KSO_WM_UNIT_TEXT_FILL_FORE_SCHEMECOLOR_INDEX" val="2"/>
  <p:tag name="KSO_WM_UNIT_TEXT_FILL_TYPE" val="1"/>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i"/>
  <p:tag name="KSO_WM_UNIT_INDEX" val="1_1"/>
  <p:tag name="KSO_WM_UNIT_ID" val="diagram20169757_1*m_i*1_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20169757"/>
  <p:tag name="KSO_WM_UNIT_TYPE" val="m_i"/>
  <p:tag name="KSO_WM_UNIT_INDEX" val="1_1"/>
  <p:tag name="KSO_WM_UNIT_ID" val="diagram20169757_1*m_i*1_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81.xml><?xml version="1.0" encoding="utf-8"?>
<p:tagLst xmlns:p="http://schemas.openxmlformats.org/presentationml/2006/main">
  <p:tag name="KSO_WM_BEAUTIFY_FLAG" val="#wm#"/>
  <p:tag name="KSO_WM_TEMPLATE_CATEGORY" val="custom"/>
  <p:tag name="KSO_WM_TEMPLATE_INDEX" val="20205176"/>
</p:tagLst>
</file>

<file path=ppt/tags/tag182.xml><?xml version="1.0" encoding="utf-8"?>
<p:tagLst xmlns:p="http://schemas.openxmlformats.org/presentationml/2006/main">
  <p:tag name="KSO_WM_BEAUTIFY_FLAG" val="#wm#"/>
  <p:tag name="KSO_WM_TEMPLATE_CATEGORY" val="custom"/>
  <p:tag name="KSO_WM_TEMPLATE_INDEX" val="20205176"/>
</p:tagLst>
</file>

<file path=ppt/tags/tag183.xml><?xml version="1.0" encoding="utf-8"?>
<p:tagLst xmlns:p="http://schemas.openxmlformats.org/presentationml/2006/main">
  <p:tag name="KSO_WM_BEAUTIFY_FLAG" val="#wm#"/>
  <p:tag name="KSO_WM_TEMPLATE_CATEGORY" val="custom"/>
  <p:tag name="KSO_WM_TEMPLATE_INDEX" val="20205176"/>
</p:tagLst>
</file>

<file path=ppt/tags/tag184.xml><?xml version="1.0" encoding="utf-8"?>
<p:tagLst xmlns:p="http://schemas.openxmlformats.org/presentationml/2006/main">
  <p:tag name="KSO_WM_BEAUTIFY_FLAG" val="#wm#"/>
  <p:tag name="KSO_WM_TEMPLATE_CATEGORY" val="custom"/>
  <p:tag name="KSO_WM_TEMPLATE_INDEX" val="20205176"/>
</p:tagLst>
</file>

<file path=ppt/tags/tag185.xml><?xml version="1.0" encoding="utf-8"?>
<p:tagLst xmlns:p="http://schemas.openxmlformats.org/presentationml/2006/main">
  <p:tag name="KSO_WM_BEAUTIFY_FLAG" val="#wm#"/>
  <p:tag name="KSO_WM_TEMPLATE_CATEGORY" val="custom"/>
  <p:tag name="KSO_WM_TEMPLATE_INDEX" val="20205176"/>
</p:tagLst>
</file>

<file path=ppt/tags/tag186.xml><?xml version="1.0" encoding="utf-8"?>
<p:tagLst xmlns:p="http://schemas.openxmlformats.org/presentationml/2006/main">
  <p:tag name="KSO_WM_BEAUTIFY_FLAG" val="#wm#"/>
  <p:tag name="KSO_WM_TEMPLATE_CATEGORY" val="custom"/>
  <p:tag name="KSO_WM_TEMPLATE_INDEX" val="20205176"/>
</p:tagLst>
</file>

<file path=ppt/tags/tag187.xml><?xml version="1.0" encoding="utf-8"?>
<p:tagLst xmlns:p="http://schemas.openxmlformats.org/presentationml/2006/main">
  <p:tag name="KSO_WM_BEAUTIFY_FLAG" val="#wm#"/>
  <p:tag name="KSO_WM_TEMPLATE_CATEGORY" val="custom"/>
  <p:tag name="KSO_WM_TEMPLATE_INDEX" val="20205176"/>
</p:tagLst>
</file>

<file path=ppt/tags/tag188.xml><?xml version="1.0" encoding="utf-8"?>
<p:tagLst xmlns:p="http://schemas.openxmlformats.org/presentationml/2006/main">
  <p:tag name="KSO_WM_BEAUTIFY_FLAG" val="#wm#"/>
  <p:tag name="KSO_WM_TEMPLATE_CATEGORY" val="custom"/>
  <p:tag name="KSO_WM_TEMPLATE_INDEX" val="20205176"/>
</p:tagLst>
</file>

<file path=ppt/tags/tag189.xml><?xml version="1.0" encoding="utf-8"?>
<p:tagLst xmlns:p="http://schemas.openxmlformats.org/presentationml/2006/main">
  <p:tag name="KSO_WM_UNIT_TABLE_BEAUTIFY" val="smartTable{49b41782-e334-4f74-a593-3d7ea36a02e1}"/>
  <p:tag name="TABLE_ENDDRAG_ORIGIN_RECT" val="890*477"/>
  <p:tag name="TABLE_ENDDRAG_RECT" val="55*53*890*47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5176"/>
</p:tagLst>
</file>

<file path=ppt/tags/tag191.xml><?xml version="1.0" encoding="utf-8"?>
<p:tagLst xmlns:p="http://schemas.openxmlformats.org/presentationml/2006/main">
  <p:tag name="KSO_WM_BEAUTIFY_FLAG" val="#wm#"/>
  <p:tag name="KSO_WM_TEMPLATE_CATEGORY" val="custom"/>
  <p:tag name="KSO_WM_TEMPLATE_INDEX" val="20205176"/>
</p:tagLst>
</file>

<file path=ppt/tags/tag192.xml><?xml version="1.0" encoding="utf-8"?>
<p:tagLst xmlns:p="http://schemas.openxmlformats.org/presentationml/2006/main">
  <p:tag name="KSO_WM_BEAUTIFY_FLAG" val="#wm#"/>
  <p:tag name="KSO_WM_TEMPLATE_CATEGORY" val="custom"/>
  <p:tag name="KSO_WM_TEMPLATE_INDEX" val="20205176"/>
</p:tagLst>
</file>

<file path=ppt/tags/tag193.xml><?xml version="1.0" encoding="utf-8"?>
<p:tagLst xmlns:p="http://schemas.openxmlformats.org/presentationml/2006/main">
  <p:tag name="KSO_WM_BEAUTIFY_FLAG" val="#wm#"/>
  <p:tag name="KSO_WM_TEMPLATE_CATEGORY" val="custom"/>
  <p:tag name="KSO_WM_TEMPLATE_INDEX" val="20205176"/>
</p:tagLst>
</file>

<file path=ppt/tags/tag194.xml><?xml version="1.0" encoding="utf-8"?>
<p:tagLst xmlns:p="http://schemas.openxmlformats.org/presentationml/2006/main">
  <p:tag name="KSO_WM_UNIT_TABLE_BEAUTIFY" val="smartTable{49b41782-e334-4f74-a593-3d7ea36a02e1}"/>
  <p:tag name="TABLE_ENDDRAG_ORIGIN_RECT" val="890*477"/>
  <p:tag name="TABLE_ENDDRAG_RECT" val="55*53*890*477"/>
</p:tagLst>
</file>

<file path=ppt/tags/tag195.xml><?xml version="1.0" encoding="utf-8"?>
<p:tagLst xmlns:p="http://schemas.openxmlformats.org/presentationml/2006/main">
  <p:tag name="KSO_WM_BEAUTIFY_FLAG" val="#wm#"/>
  <p:tag name="KSO_WM_TEMPLATE_CATEGORY" val="custom"/>
  <p:tag name="KSO_WM_TEMPLATE_INDEX" val="20205176"/>
</p:tagLst>
</file>

<file path=ppt/tags/tag196.xml><?xml version="1.0" encoding="utf-8"?>
<p:tagLst xmlns:p="http://schemas.openxmlformats.org/presentationml/2006/main">
  <p:tag name="KSO_WM_UNIT_TABLE_BEAUTIFY" val="smartTable{49b41782-e334-4f74-a593-3d7ea36a02e1}"/>
  <p:tag name="TABLE_ENDDRAG_ORIGIN_RECT" val="890*363"/>
  <p:tag name="TABLE_ENDDRAG_RECT" val="40*75*890*363"/>
</p:tagLst>
</file>

<file path=ppt/tags/tag197.xml><?xml version="1.0" encoding="utf-8"?>
<p:tagLst xmlns:p="http://schemas.openxmlformats.org/presentationml/2006/main">
  <p:tag name="KSO_WM_BEAUTIFY_FLAG" val="#wm#"/>
  <p:tag name="KSO_WM_TEMPLATE_CATEGORY" val="custom"/>
  <p:tag name="KSO_WM_TEMPLATE_INDEX" val="20205176"/>
</p:tagLst>
</file>

<file path=ppt/tags/tag198.xml><?xml version="1.0" encoding="utf-8"?>
<p:tagLst xmlns:p="http://schemas.openxmlformats.org/presentationml/2006/main">
  <p:tag name="KSO_WM_BEAUTIFY_FLAG" val="#wm#"/>
  <p:tag name="KSO_WM_TEMPLATE_CATEGORY" val="custom"/>
  <p:tag name="KSO_WM_TEMPLATE_INDEX" val="20205176"/>
</p:tagLst>
</file>

<file path=ppt/tags/tag19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 name="KSO_WM_SLIDE_ITEM_CNT" val="5"/>
</p:tagLst>
</file>

<file path=ppt/tags/tag72.xml><?xml version="1.0" encoding="utf-8"?>
<p:tagLst xmlns:p="http://schemas.openxmlformats.org/presentationml/2006/main">
  <p:tag name="KSO_WM_BEAUTIFY_FLAG" val="#wm#"/>
  <p:tag name="KSO_WM_TEMPLATE_CATEGORY" val="custom"/>
  <p:tag name="KSO_WM_TEMPLATE_INDEX" val="20205176"/>
  <p:tag name="KSO_WM_SLIDE_ITEM_CNT" val="5"/>
</p:tagLst>
</file>

<file path=ppt/tags/tag73.xml><?xml version="1.0" encoding="utf-8"?>
<p:tagLst xmlns:p="http://schemas.openxmlformats.org/presentationml/2006/main">
  <p:tag name="KSO_WM_BEAUTIFY_FLAG" val="#wm#"/>
  <p:tag name="KSO_WM_TEMPLATE_CATEGORY" val="custom"/>
  <p:tag name="KSO_WM_TEMPLATE_INDEX" val="20205176"/>
  <p:tag name="KSO_WM_SLIDE_ITEM_CNT" val="5"/>
</p:tagLst>
</file>

<file path=ppt/tags/tag74.xml><?xml version="1.0" encoding="utf-8"?>
<p:tagLst xmlns:p="http://schemas.openxmlformats.org/presentationml/2006/main">
  <p:tag name="KSO_WM_BEAUTIFY_FLAG" val="#wm#"/>
  <p:tag name="KSO_WM_TEMPLATE_CATEGORY" val="custom"/>
  <p:tag name="KSO_WM_TEMPLATE_INDEX" val="20205176"/>
  <p:tag name="KSO_WM_SLIDE_ITEM_CNT" val="5"/>
</p:tagLst>
</file>

<file path=ppt/tags/tag75.xml><?xml version="1.0" encoding="utf-8"?>
<p:tagLst xmlns:p="http://schemas.openxmlformats.org/presentationml/2006/main">
  <p:tag name="KSO_WM_BEAUTIFY_FLAG" val="#wm#"/>
  <p:tag name="KSO_WM_TEMPLATE_CATEGORY" val="custom"/>
  <p:tag name="KSO_WM_TEMPLATE_INDEX" val="20205176"/>
  <p:tag name="KSO_WM_SLIDE_ITEM_CNT" val="5"/>
</p:tagLst>
</file>

<file path=ppt/tags/tag76.xml><?xml version="1.0" encoding="utf-8"?>
<p:tagLst xmlns:p="http://schemas.openxmlformats.org/presentationml/2006/main">
  <p:tag name="KSO_WM_UNIT_TABLE_BEAUTIFY" val="smartTable{9ec4f2d2-5975-48a6-b722-1231ec867bc9}"/>
  <p:tag name="TABLE_ENDDRAG_ORIGIN_RECT" val="959*485"/>
  <p:tag name="TABLE_ENDDRAG_RECT" val="0*63*959*485"/>
  <p:tag name="TABLE_RECT" val="90*63.1518*780*431.2"/>
  <p:tag name="TABLE_EMPHASIZE_COLOR" val="6579300"/>
  <p:tag name="TABLE_ONEKEY_SKIN_IDX" val="0"/>
  <p:tag name="TABLE_SKINIDX" val="-1"/>
  <p:tag name="TABLE_COLORIDX" val="l"/>
</p:tagLst>
</file>

<file path=ppt/tags/tag77.xml><?xml version="1.0" encoding="utf-8"?>
<p:tagLst xmlns:p="http://schemas.openxmlformats.org/presentationml/2006/main">
  <p:tag name="KSO_WM_BEAUTIFY_FLAG" val="#wm#"/>
  <p:tag name="KSO_WM_TEMPLATE_CATEGORY" val="custom"/>
  <p:tag name="KSO_WM_TEMPLATE_INDEX" val="20205176"/>
  <p:tag name="KSO_WM_SLIDE_ITEM_CNT" val="5"/>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2020_2*l_h_i*1_1_2"/>
  <p:tag name="KSO_WM_TEMPLATE_CATEGORY" val="diagram"/>
  <p:tag name="KSO_WM_TEMPLATE_INDEX" val="20182020"/>
  <p:tag name="KSO_WM_UNIT_LAYERLEVEL" val="1_1_1"/>
  <p:tag name="KSO_WM_TAG_VERSION" val="1.0"/>
  <p:tag name="KSO_WM_BEAUTIFY_FLAG" val="#wm#"/>
  <p:tag name="KSO_WM_UNIT_LINE_FORE_SCHEMECOLOR_INDEX" val="5"/>
  <p:tag name="KSO_WM_UNIT_LINE_FILL_TYPE"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82020_2*l_h_i*1_1_5"/>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82020_2*l_h_i*1_1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2020_2*l_h_i*1_2_2"/>
  <p:tag name="KSO_WM_TEMPLATE_CATEGORY" val="diagram"/>
  <p:tag name="KSO_WM_TEMPLATE_INDEX" val="20182020"/>
  <p:tag name="KSO_WM_UNIT_LAYERLEVEL" val="1_1_1"/>
  <p:tag name="KSO_WM_TAG_VERSION" val="1.0"/>
  <p:tag name="KSO_WM_BEAUTIFY_FLAG" val="#wm#"/>
  <p:tag name="KSO_WM_UNIT_LINE_FORE_SCHEMECOLOR_INDEX" val="6"/>
  <p:tag name="KSO_WM_UNIT_LINE_FILL_TYPE"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182020_2*l_h_i*1_2_5"/>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182020_2*l_h_i*1_2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2020_2*l_h_i*1_3_2"/>
  <p:tag name="KSO_WM_TEMPLATE_CATEGORY" val="diagram"/>
  <p:tag name="KSO_WM_TEMPLATE_INDEX" val="20182020"/>
  <p:tag name="KSO_WM_UNIT_LAYERLEVEL" val="1_1_1"/>
  <p:tag name="KSO_WM_TAG_VERSION" val="1.0"/>
  <p:tag name="KSO_WM_BEAUTIFY_FLAG" val="#wm#"/>
  <p:tag name="KSO_WM_UNIT_LINE_FORE_SCHEMECOLOR_INDEX" val="7"/>
  <p:tag name="KSO_WM_UNIT_LINE_FILL_TYPE"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182020_2*l_h_i*1_3_5"/>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182020_2*l_h_i*1_3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2020_2*l_i*1_1"/>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82020_2*l_i*1_2"/>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2020_2*l_h_i*1_1_1"/>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2020_2*l_h_i*1_2_1"/>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2020_2*l_h_i*1_3_1"/>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182020_2*l_h_i*1_1_6"/>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182020_2*l_h_i*1_2_6"/>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182020_2*l_h_i*1_3_6"/>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9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182020_2*l_h_i*1_2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spDef>
      <a:spPr>
        <a:solidFill>
          <a:schemeClr val="bg1">
            <a:lumMod val="95000"/>
            <a:alpha val="50000"/>
          </a:schemeClr>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6235</Words>
  <Application>WPS 演示</Application>
  <PresentationFormat>宽屏</PresentationFormat>
  <Paragraphs>729</Paragraphs>
  <Slides>41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Arial</vt:lpstr>
      <vt:lpstr>宋体</vt:lpstr>
      <vt:lpstr>Wingdings</vt:lpstr>
      <vt:lpstr>Wingdings</vt:lpstr>
      <vt:lpstr>黑体</vt:lpstr>
      <vt:lpstr>阿里巴巴普惠体</vt:lpstr>
      <vt:lpstr>楷体</vt:lpstr>
      <vt:lpstr>仿宋</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227</cp:revision>
  <dcterms:created xsi:type="dcterms:W3CDTF">2019-06-19T02:08:00Z</dcterms:created>
  <dcterms:modified xsi:type="dcterms:W3CDTF">2022-03-29T02:23:55Z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836288DAFF8B401CBAB9978D4231D80E</vt:lpwstr>
  </property>
</Properties>
</file>